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Poppins"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C252A"/>
        </a:solidFill>
      </p:bgPr>
    </p:bg>
    <p:spTree>
      <p:nvGrpSpPr>
        <p:cNvPr id="1" name=""/>
        <p:cNvGrpSpPr/>
        <p:nvPr/>
      </p:nvGrpSpPr>
      <p:grpSpPr>
        <a:xfrm>
          <a:off x="0" y="0"/>
          <a:ext cx="0" cy="0"/>
          <a:chOff x="0" y="0"/>
          <a:chExt cx="0" cy="0"/>
        </a:xfrm>
      </p:grpSpPr>
      <p:grpSp>
        <p:nvGrpSpPr>
          <p:cNvPr name="Group 2" id="2"/>
          <p:cNvGrpSpPr/>
          <p:nvPr/>
        </p:nvGrpSpPr>
        <p:grpSpPr>
          <a:xfrm rot="0">
            <a:off x="-2943941" y="4200494"/>
            <a:ext cx="11334656" cy="11334656"/>
            <a:chOff x="0" y="0"/>
            <a:chExt cx="812800" cy="812800"/>
          </a:xfrm>
        </p:grpSpPr>
        <p:sp>
          <p:nvSpPr>
            <p:cNvPr name="Freeform 3" id="3"/>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4" id="4"/>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2536019" y="-2269476"/>
            <a:ext cx="8783309" cy="8783309"/>
            <a:chOff x="0" y="0"/>
            <a:chExt cx="812800" cy="812800"/>
          </a:xfrm>
        </p:grpSpPr>
        <p:sp>
          <p:nvSpPr>
            <p:cNvPr name="Freeform 6" id="6"/>
            <p:cNvSpPr/>
            <p:nvPr/>
          </p:nvSpPr>
          <p:spPr>
            <a:xfrm flipH="false" flipV="false" rot="0">
              <a:off x="19350" y="19350"/>
              <a:ext cx="774099" cy="774099"/>
            </a:xfrm>
            <a:custGeom>
              <a:avLst/>
              <a:gdLst/>
              <a:ahLst/>
              <a:cxnLst/>
              <a:rect r="r" b="b" t="t" l="l"/>
              <a:pathLst>
                <a:path h="774099" w="774099">
                  <a:moveTo>
                    <a:pt x="420083" y="13683"/>
                  </a:moveTo>
                  <a:lnTo>
                    <a:pt x="760417" y="354017"/>
                  </a:lnTo>
                  <a:cubicBezTo>
                    <a:pt x="769178" y="362778"/>
                    <a:pt x="774100" y="374660"/>
                    <a:pt x="774100" y="387050"/>
                  </a:cubicBezTo>
                  <a:cubicBezTo>
                    <a:pt x="774100" y="399440"/>
                    <a:pt x="769178" y="411322"/>
                    <a:pt x="760417" y="420083"/>
                  </a:cubicBezTo>
                  <a:lnTo>
                    <a:pt x="420083" y="760417"/>
                  </a:lnTo>
                  <a:cubicBezTo>
                    <a:pt x="411322" y="769178"/>
                    <a:pt x="399440" y="774100"/>
                    <a:pt x="387050" y="774100"/>
                  </a:cubicBezTo>
                  <a:cubicBezTo>
                    <a:pt x="374660" y="774100"/>
                    <a:pt x="362778" y="769178"/>
                    <a:pt x="354017" y="760417"/>
                  </a:cubicBezTo>
                  <a:lnTo>
                    <a:pt x="13683" y="420083"/>
                  </a:lnTo>
                  <a:cubicBezTo>
                    <a:pt x="4922" y="411322"/>
                    <a:pt x="0" y="399440"/>
                    <a:pt x="0" y="387050"/>
                  </a:cubicBezTo>
                  <a:cubicBezTo>
                    <a:pt x="0" y="374660"/>
                    <a:pt x="4922" y="362778"/>
                    <a:pt x="13683" y="354017"/>
                  </a:cubicBezTo>
                  <a:lnTo>
                    <a:pt x="354017" y="13683"/>
                  </a:lnTo>
                  <a:cubicBezTo>
                    <a:pt x="362778" y="4922"/>
                    <a:pt x="374660" y="0"/>
                    <a:pt x="387050" y="0"/>
                  </a:cubicBezTo>
                  <a:cubicBezTo>
                    <a:pt x="399440" y="0"/>
                    <a:pt x="411322" y="4922"/>
                    <a:pt x="420083" y="13683"/>
                  </a:cubicBezTo>
                  <a:close/>
                </a:path>
              </a:pathLst>
            </a:custGeom>
            <a:solidFill>
              <a:srgbClr val="DF9700"/>
            </a:solidFill>
          </p:spPr>
        </p:sp>
        <p:sp>
          <p:nvSpPr>
            <p:cNvPr name="TextBox 7" id="7"/>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028698" y="7397098"/>
            <a:ext cx="2716303" cy="752225"/>
            <a:chOff x="0" y="0"/>
            <a:chExt cx="715405" cy="198117"/>
          </a:xfrm>
        </p:grpSpPr>
        <p:sp>
          <p:nvSpPr>
            <p:cNvPr name="Freeform 9" id="9"/>
            <p:cNvSpPr/>
            <p:nvPr/>
          </p:nvSpPr>
          <p:spPr>
            <a:xfrm flipH="false" flipV="false" rot="0">
              <a:off x="0" y="0"/>
              <a:ext cx="715405" cy="198117"/>
            </a:xfrm>
            <a:custGeom>
              <a:avLst/>
              <a:gdLst/>
              <a:ahLst/>
              <a:cxnLst/>
              <a:rect r="r" b="b" t="t" l="l"/>
              <a:pathLst>
                <a:path h="198117" w="715405">
                  <a:moveTo>
                    <a:pt x="99058" y="0"/>
                  </a:moveTo>
                  <a:lnTo>
                    <a:pt x="616346" y="0"/>
                  </a:lnTo>
                  <a:cubicBezTo>
                    <a:pt x="642618" y="0"/>
                    <a:pt x="667814" y="10436"/>
                    <a:pt x="686391" y="29014"/>
                  </a:cubicBezTo>
                  <a:cubicBezTo>
                    <a:pt x="704968" y="47591"/>
                    <a:pt x="715405" y="72787"/>
                    <a:pt x="715405" y="99058"/>
                  </a:cubicBezTo>
                  <a:lnTo>
                    <a:pt x="715405" y="99058"/>
                  </a:lnTo>
                  <a:cubicBezTo>
                    <a:pt x="715405" y="153767"/>
                    <a:pt x="671055" y="198117"/>
                    <a:pt x="616346" y="198117"/>
                  </a:cubicBezTo>
                  <a:lnTo>
                    <a:pt x="99058" y="198117"/>
                  </a:lnTo>
                  <a:cubicBezTo>
                    <a:pt x="72787" y="198117"/>
                    <a:pt x="47591" y="187680"/>
                    <a:pt x="29014" y="169103"/>
                  </a:cubicBezTo>
                  <a:cubicBezTo>
                    <a:pt x="10436" y="150526"/>
                    <a:pt x="0" y="125330"/>
                    <a:pt x="0" y="99058"/>
                  </a:cubicBezTo>
                  <a:lnTo>
                    <a:pt x="0" y="99058"/>
                  </a:lnTo>
                  <a:cubicBezTo>
                    <a:pt x="0" y="72787"/>
                    <a:pt x="10436" y="47591"/>
                    <a:pt x="29014" y="29014"/>
                  </a:cubicBezTo>
                  <a:cubicBezTo>
                    <a:pt x="47591" y="10436"/>
                    <a:pt x="72787" y="0"/>
                    <a:pt x="99058" y="0"/>
                  </a:cubicBezTo>
                  <a:close/>
                </a:path>
              </a:pathLst>
            </a:custGeom>
            <a:solidFill>
              <a:srgbClr val="F7B222"/>
            </a:solidFill>
          </p:spPr>
        </p:sp>
        <p:sp>
          <p:nvSpPr>
            <p:cNvPr name="TextBox 10" id="10"/>
            <p:cNvSpPr txBox="true"/>
            <p:nvPr/>
          </p:nvSpPr>
          <p:spPr>
            <a:xfrm>
              <a:off x="0" y="-123825"/>
              <a:ext cx="715405" cy="321942"/>
            </a:xfrm>
            <a:prstGeom prst="rect">
              <a:avLst/>
            </a:prstGeom>
          </p:spPr>
          <p:txBody>
            <a:bodyPr anchor="ctr" rtlCol="false" tIns="50800" lIns="50800" bIns="50800" rIns="50800"/>
            <a:lstStyle/>
            <a:p>
              <a:pPr algn="ctr">
                <a:lnSpc>
                  <a:spcPts val="3910"/>
                </a:lnSpc>
              </a:pPr>
            </a:p>
          </p:txBody>
        </p:sp>
      </p:grpSp>
      <p:grpSp>
        <p:nvGrpSpPr>
          <p:cNvPr name="Group 11" id="11"/>
          <p:cNvGrpSpPr/>
          <p:nvPr/>
        </p:nvGrpSpPr>
        <p:grpSpPr>
          <a:xfrm rot="0">
            <a:off x="-1238054" y="1803772"/>
            <a:ext cx="8064050" cy="8064050"/>
            <a:chOff x="0" y="0"/>
            <a:chExt cx="812800" cy="812800"/>
          </a:xfrm>
        </p:grpSpPr>
        <p:sp>
          <p:nvSpPr>
            <p:cNvPr name="Freeform 12" id="12"/>
            <p:cNvSpPr/>
            <p:nvPr/>
          </p:nvSpPr>
          <p:spPr>
            <a:xfrm flipH="false" flipV="false" rot="0">
              <a:off x="21076" y="21076"/>
              <a:ext cx="770647" cy="770647"/>
            </a:xfrm>
            <a:custGeom>
              <a:avLst/>
              <a:gdLst/>
              <a:ahLst/>
              <a:cxnLst/>
              <a:rect r="r" b="b" t="t" l="l"/>
              <a:pathLst>
                <a:path h="770647" w="770647">
                  <a:moveTo>
                    <a:pt x="421304" y="14904"/>
                  </a:moveTo>
                  <a:lnTo>
                    <a:pt x="755744" y="349344"/>
                  </a:lnTo>
                  <a:cubicBezTo>
                    <a:pt x="765287" y="358887"/>
                    <a:pt x="770648" y="371829"/>
                    <a:pt x="770648" y="385324"/>
                  </a:cubicBezTo>
                  <a:cubicBezTo>
                    <a:pt x="770648" y="398819"/>
                    <a:pt x="765287" y="411761"/>
                    <a:pt x="755744" y="421304"/>
                  </a:cubicBezTo>
                  <a:lnTo>
                    <a:pt x="421304" y="755744"/>
                  </a:lnTo>
                  <a:cubicBezTo>
                    <a:pt x="411761" y="765287"/>
                    <a:pt x="398819" y="770648"/>
                    <a:pt x="385324" y="770648"/>
                  </a:cubicBezTo>
                  <a:cubicBezTo>
                    <a:pt x="371829" y="770648"/>
                    <a:pt x="358887" y="765287"/>
                    <a:pt x="349344" y="755744"/>
                  </a:cubicBezTo>
                  <a:lnTo>
                    <a:pt x="14904" y="421304"/>
                  </a:lnTo>
                  <a:cubicBezTo>
                    <a:pt x="5361" y="411761"/>
                    <a:pt x="0" y="398819"/>
                    <a:pt x="0" y="385324"/>
                  </a:cubicBezTo>
                  <a:cubicBezTo>
                    <a:pt x="0" y="371829"/>
                    <a:pt x="5361" y="358887"/>
                    <a:pt x="14904" y="349344"/>
                  </a:cubicBezTo>
                  <a:lnTo>
                    <a:pt x="349344" y="14904"/>
                  </a:lnTo>
                  <a:cubicBezTo>
                    <a:pt x="358887" y="5361"/>
                    <a:pt x="371829" y="0"/>
                    <a:pt x="385324" y="0"/>
                  </a:cubicBezTo>
                  <a:cubicBezTo>
                    <a:pt x="398819" y="0"/>
                    <a:pt x="411761" y="5361"/>
                    <a:pt x="421304" y="14904"/>
                  </a:cubicBezTo>
                  <a:close/>
                </a:path>
              </a:pathLst>
            </a:custGeom>
            <a:blipFill>
              <a:blip r:embed="rId2"/>
              <a:stretch>
                <a:fillRect l="0" t="-14402" r="0" b="-14402"/>
              </a:stretch>
            </a:blipFill>
            <a:ln w="142875" cap="rnd">
              <a:solidFill>
                <a:srgbClr val="F7B222"/>
              </a:solidFill>
              <a:prstDash val="solid"/>
              <a:round/>
            </a:ln>
          </p:spPr>
        </p:sp>
      </p:grpSp>
      <p:sp>
        <p:nvSpPr>
          <p:cNvPr name="Freeform 13" id="13"/>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3"/>
            <a:stretch>
              <a:fillRect l="-8103" t="0" r="-8103" b="0"/>
            </a:stretch>
          </a:blipFill>
        </p:spPr>
      </p:sp>
      <p:sp>
        <p:nvSpPr>
          <p:cNvPr name="TextBox 14" id="14"/>
          <p:cNvSpPr txBox="true"/>
          <p:nvPr/>
        </p:nvSpPr>
        <p:spPr>
          <a:xfrm rot="0">
            <a:off x="7028698" y="4054634"/>
            <a:ext cx="10230602" cy="2323121"/>
          </a:xfrm>
          <a:prstGeom prst="rect">
            <a:avLst/>
          </a:prstGeom>
        </p:spPr>
        <p:txBody>
          <a:bodyPr anchor="t" rtlCol="false" tIns="0" lIns="0" bIns="0" rIns="0">
            <a:spAutoFit/>
          </a:bodyPr>
          <a:lstStyle/>
          <a:p>
            <a:pPr algn="l">
              <a:lnSpc>
                <a:spcPts val="10618"/>
              </a:lnSpc>
            </a:pPr>
            <a:r>
              <a:rPr lang="en-US" sz="11060" b="true">
                <a:solidFill>
                  <a:srgbClr val="FFFFFF"/>
                </a:solidFill>
                <a:latin typeface="Poppins Bold"/>
                <a:ea typeface="Poppins Bold"/>
                <a:cs typeface="Poppins Bold"/>
                <a:sym typeface="Poppins Bold"/>
              </a:rPr>
              <a:t>FACEBOOK </a:t>
            </a:r>
          </a:p>
          <a:p>
            <a:pPr algn="l">
              <a:lnSpc>
                <a:spcPts val="6719"/>
              </a:lnSpc>
            </a:pPr>
            <a:r>
              <a:rPr lang="en-US" sz="6999" b="true">
                <a:solidFill>
                  <a:srgbClr val="FFFFFF"/>
                </a:solidFill>
                <a:latin typeface="Poppins Bold"/>
                <a:ea typeface="Poppins Bold"/>
                <a:cs typeface="Poppins Bold"/>
                <a:sym typeface="Poppins Bold"/>
              </a:rPr>
              <a:t>LIVE SELLERS DATASET</a:t>
            </a:r>
          </a:p>
        </p:txBody>
      </p:sp>
      <p:grpSp>
        <p:nvGrpSpPr>
          <p:cNvPr name="Group 15" id="15"/>
          <p:cNvGrpSpPr/>
          <p:nvPr/>
        </p:nvGrpSpPr>
        <p:grpSpPr>
          <a:xfrm rot="0">
            <a:off x="16964057" y="1155987"/>
            <a:ext cx="295243" cy="2952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17" id="17"/>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sp>
        <p:nvSpPr>
          <p:cNvPr name="TextBox 18" id="18"/>
          <p:cNvSpPr txBox="true"/>
          <p:nvPr/>
        </p:nvSpPr>
        <p:spPr>
          <a:xfrm rot="0">
            <a:off x="7143392" y="7630317"/>
            <a:ext cx="2494647" cy="352461"/>
          </a:xfrm>
          <a:prstGeom prst="rect">
            <a:avLst/>
          </a:prstGeom>
        </p:spPr>
        <p:txBody>
          <a:bodyPr anchor="t" rtlCol="false" tIns="0" lIns="0" bIns="0" rIns="0">
            <a:spAutoFit/>
          </a:bodyPr>
          <a:lstStyle/>
          <a:p>
            <a:pPr algn="ctr">
              <a:lnSpc>
                <a:spcPts val="2401"/>
              </a:lnSpc>
            </a:pPr>
            <a:r>
              <a:rPr lang="en-US" b="true" sz="2501">
                <a:solidFill>
                  <a:srgbClr val="0A1E22"/>
                </a:solidFill>
                <a:latin typeface="Poppins Bold"/>
                <a:ea typeface="Poppins Bold"/>
                <a:cs typeface="Poppins Bold"/>
                <a:sym typeface="Poppins Bold"/>
              </a:rPr>
              <a:t>BY</a:t>
            </a:r>
          </a:p>
        </p:txBody>
      </p:sp>
      <p:sp>
        <p:nvSpPr>
          <p:cNvPr name="TextBox 19" id="19"/>
          <p:cNvSpPr txBox="true"/>
          <p:nvPr/>
        </p:nvSpPr>
        <p:spPr>
          <a:xfrm rot="0">
            <a:off x="7143392" y="3304151"/>
            <a:ext cx="9968287" cy="473075"/>
          </a:xfrm>
          <a:prstGeom prst="rect">
            <a:avLst/>
          </a:prstGeom>
        </p:spPr>
        <p:txBody>
          <a:bodyPr anchor="t" rtlCol="false" tIns="0" lIns="0" bIns="0" rIns="0">
            <a:spAutoFit/>
          </a:bodyPr>
          <a:lstStyle/>
          <a:p>
            <a:pPr algn="l">
              <a:lnSpc>
                <a:spcPts val="3910"/>
              </a:lnSpc>
            </a:pPr>
            <a:r>
              <a:rPr lang="en-US" sz="2300" spc="1104">
                <a:solidFill>
                  <a:srgbClr val="F7B222"/>
                </a:solidFill>
                <a:latin typeface="Poppins"/>
                <a:ea typeface="Poppins"/>
                <a:cs typeface="Poppins"/>
                <a:sym typeface="Poppins"/>
              </a:rPr>
              <a:t>MACHINE LEARNING PROJECT REPORT</a:t>
            </a:r>
          </a:p>
        </p:txBody>
      </p:sp>
      <p:sp>
        <p:nvSpPr>
          <p:cNvPr name="TextBox 20" id="20"/>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FINLATICS</a:t>
            </a:r>
          </a:p>
          <a:p>
            <a:pPr algn="l">
              <a:lnSpc>
                <a:spcPts val="768"/>
              </a:lnSpc>
            </a:pPr>
            <a:r>
              <a:rPr lang="en-US" sz="800" b="true">
                <a:solidFill>
                  <a:srgbClr val="FFFFFF"/>
                </a:solidFill>
                <a:latin typeface="Poppins Bold"/>
                <a:ea typeface="Poppins Bold"/>
                <a:cs typeface="Poppins Bold"/>
                <a:sym typeface="Poppins Bold"/>
              </a:rPr>
              <a:t>ENABLING LEARNING AND INSIGHTS</a:t>
            </a:r>
          </a:p>
        </p:txBody>
      </p:sp>
      <p:sp>
        <p:nvSpPr>
          <p:cNvPr name="TextBox 21" id="21"/>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
        <p:nvSpPr>
          <p:cNvPr name="AutoShape 22" id="22"/>
          <p:cNvSpPr/>
          <p:nvPr/>
        </p:nvSpPr>
        <p:spPr>
          <a:xfrm>
            <a:off x="10418555" y="8001828"/>
            <a:ext cx="4480040" cy="38100"/>
          </a:xfrm>
          <a:prstGeom prst="line">
            <a:avLst/>
          </a:prstGeom>
          <a:ln cap="flat" w="38100">
            <a:solidFill>
              <a:srgbClr val="FFFFFF"/>
            </a:solidFill>
            <a:prstDash val="solid"/>
            <a:headEnd type="none" len="sm" w="sm"/>
            <a:tailEnd type="none" len="sm" w="sm"/>
          </a:ln>
        </p:spPr>
      </p:sp>
      <p:sp>
        <p:nvSpPr>
          <p:cNvPr name="TextBox 23" id="23"/>
          <p:cNvSpPr txBox="true"/>
          <p:nvPr/>
        </p:nvSpPr>
        <p:spPr>
          <a:xfrm rot="0">
            <a:off x="10692731" y="7354129"/>
            <a:ext cx="4704911" cy="628650"/>
          </a:xfrm>
          <a:prstGeom prst="rect">
            <a:avLst/>
          </a:prstGeom>
        </p:spPr>
        <p:txBody>
          <a:bodyPr anchor="t" rtlCol="false" tIns="0" lIns="0" bIns="0" rIns="0">
            <a:spAutoFit/>
          </a:bodyPr>
          <a:lstStyle/>
          <a:p>
            <a:pPr algn="l">
              <a:lnSpc>
                <a:spcPts val="5100"/>
              </a:lnSpc>
            </a:pPr>
            <a:r>
              <a:rPr lang="en-US" sz="3000" spc="1439">
                <a:solidFill>
                  <a:srgbClr val="F7B222"/>
                </a:solidFill>
                <a:latin typeface="Poppins"/>
                <a:ea typeface="Poppins"/>
                <a:cs typeface="Poppins"/>
                <a:sym typeface="Poppins"/>
              </a:rPr>
              <a:t>VYOM PATEL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64057" y="1155987"/>
            <a:ext cx="295243" cy="2952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4" id="4"/>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grpSp>
        <p:nvGrpSpPr>
          <p:cNvPr name="Group 5" id="5"/>
          <p:cNvGrpSpPr/>
          <p:nvPr/>
        </p:nvGrpSpPr>
        <p:grpSpPr>
          <a:xfrm rot="0">
            <a:off x="9819198" y="3465187"/>
            <a:ext cx="14289717" cy="14289717"/>
            <a:chOff x="0" y="0"/>
            <a:chExt cx="812800" cy="812800"/>
          </a:xfrm>
        </p:grpSpPr>
        <p:sp>
          <p:nvSpPr>
            <p:cNvPr name="Freeform 6" id="6"/>
            <p:cNvSpPr/>
            <p:nvPr/>
          </p:nvSpPr>
          <p:spPr>
            <a:xfrm flipH="false" flipV="false" rot="0">
              <a:off x="9091" y="9091"/>
              <a:ext cx="794619" cy="794619"/>
            </a:xfrm>
            <a:custGeom>
              <a:avLst/>
              <a:gdLst/>
              <a:ahLst/>
              <a:cxnLst/>
              <a:rect r="r" b="b" t="t" l="l"/>
              <a:pathLst>
                <a:path h="794619" w="794619">
                  <a:moveTo>
                    <a:pt x="417613" y="11213"/>
                  </a:moveTo>
                  <a:lnTo>
                    <a:pt x="783405" y="377005"/>
                  </a:lnTo>
                  <a:cubicBezTo>
                    <a:pt x="794619" y="388218"/>
                    <a:pt x="794619" y="406399"/>
                    <a:pt x="783405" y="417613"/>
                  </a:cubicBezTo>
                  <a:lnTo>
                    <a:pt x="417613" y="783405"/>
                  </a:lnTo>
                  <a:cubicBezTo>
                    <a:pt x="406399" y="794619"/>
                    <a:pt x="388218" y="794619"/>
                    <a:pt x="377005" y="783405"/>
                  </a:cubicBezTo>
                  <a:lnTo>
                    <a:pt x="11213" y="417613"/>
                  </a:lnTo>
                  <a:cubicBezTo>
                    <a:pt x="0" y="406399"/>
                    <a:pt x="0" y="388218"/>
                    <a:pt x="11213" y="377005"/>
                  </a:cubicBezTo>
                  <a:lnTo>
                    <a:pt x="377005" y="11213"/>
                  </a:lnTo>
                  <a:cubicBezTo>
                    <a:pt x="388218" y="0"/>
                    <a:pt x="406399" y="0"/>
                    <a:pt x="417613" y="11213"/>
                  </a:cubicBezTo>
                  <a:close/>
                </a:path>
              </a:pathLst>
            </a:custGeom>
            <a:solidFill>
              <a:srgbClr val="0A1E22"/>
            </a:solidFill>
          </p:spPr>
        </p:sp>
        <p:sp>
          <p:nvSpPr>
            <p:cNvPr name="TextBox 7" id="7"/>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1620933" y="2891355"/>
            <a:ext cx="6366945" cy="6366945"/>
            <a:chOff x="0" y="0"/>
            <a:chExt cx="812800" cy="812800"/>
          </a:xfrm>
        </p:grpSpPr>
        <p:sp>
          <p:nvSpPr>
            <p:cNvPr name="Freeform 9" id="9"/>
            <p:cNvSpPr/>
            <p:nvPr/>
          </p:nvSpPr>
          <p:spPr>
            <a:xfrm flipH="false" flipV="false" rot="0">
              <a:off x="26694" y="26694"/>
              <a:ext cx="759411" cy="759411"/>
            </a:xfrm>
            <a:custGeom>
              <a:avLst/>
              <a:gdLst/>
              <a:ahLst/>
              <a:cxnLst/>
              <a:rect r="r" b="b" t="t" l="l"/>
              <a:pathLst>
                <a:path h="759411" w="759411">
                  <a:moveTo>
                    <a:pt x="425276" y="18876"/>
                  </a:moveTo>
                  <a:lnTo>
                    <a:pt x="740536" y="334136"/>
                  </a:lnTo>
                  <a:cubicBezTo>
                    <a:pt x="752622" y="346222"/>
                    <a:pt x="759412" y="362614"/>
                    <a:pt x="759412" y="379706"/>
                  </a:cubicBezTo>
                  <a:cubicBezTo>
                    <a:pt x="759412" y="396798"/>
                    <a:pt x="752622" y="413190"/>
                    <a:pt x="740536" y="425276"/>
                  </a:cubicBezTo>
                  <a:lnTo>
                    <a:pt x="425276" y="740536"/>
                  </a:lnTo>
                  <a:cubicBezTo>
                    <a:pt x="413190" y="752622"/>
                    <a:pt x="396798" y="759412"/>
                    <a:pt x="379706" y="759412"/>
                  </a:cubicBezTo>
                  <a:cubicBezTo>
                    <a:pt x="362614" y="759412"/>
                    <a:pt x="346222" y="752622"/>
                    <a:pt x="334136" y="740536"/>
                  </a:cubicBezTo>
                  <a:lnTo>
                    <a:pt x="18876" y="425276"/>
                  </a:lnTo>
                  <a:cubicBezTo>
                    <a:pt x="6790" y="413190"/>
                    <a:pt x="0" y="396798"/>
                    <a:pt x="0" y="379706"/>
                  </a:cubicBezTo>
                  <a:cubicBezTo>
                    <a:pt x="0" y="362614"/>
                    <a:pt x="6790" y="346222"/>
                    <a:pt x="18876" y="334136"/>
                  </a:cubicBezTo>
                  <a:lnTo>
                    <a:pt x="334136" y="18876"/>
                  </a:lnTo>
                  <a:cubicBezTo>
                    <a:pt x="346222" y="6790"/>
                    <a:pt x="362614" y="0"/>
                    <a:pt x="379706" y="0"/>
                  </a:cubicBezTo>
                  <a:cubicBezTo>
                    <a:pt x="396798" y="0"/>
                    <a:pt x="413190" y="6790"/>
                    <a:pt x="425276" y="18876"/>
                  </a:cubicBezTo>
                  <a:close/>
                </a:path>
              </a:pathLst>
            </a:custGeom>
            <a:blipFill>
              <a:blip r:embed="rId2"/>
              <a:stretch>
                <a:fillRect l="144" t="-24830" r="144" b="-24830"/>
              </a:stretch>
            </a:blipFill>
            <a:ln w="142875" cap="rnd">
              <a:solidFill>
                <a:srgbClr val="F7B222"/>
              </a:solidFill>
              <a:prstDash val="solid"/>
              <a:round/>
            </a:ln>
          </p:spPr>
        </p:sp>
      </p:grpSp>
      <p:sp>
        <p:nvSpPr>
          <p:cNvPr name="TextBox 10" id="10"/>
          <p:cNvSpPr txBox="true"/>
          <p:nvPr/>
        </p:nvSpPr>
        <p:spPr>
          <a:xfrm rot="0">
            <a:off x="1855636" y="2352581"/>
            <a:ext cx="8317212" cy="1016769"/>
          </a:xfrm>
          <a:prstGeom prst="rect">
            <a:avLst/>
          </a:prstGeom>
        </p:spPr>
        <p:txBody>
          <a:bodyPr anchor="t" rtlCol="false" tIns="0" lIns="0" bIns="0" rIns="0">
            <a:spAutoFit/>
          </a:bodyPr>
          <a:lstStyle/>
          <a:p>
            <a:pPr algn="l">
              <a:lnSpc>
                <a:spcPts val="7036"/>
              </a:lnSpc>
            </a:pPr>
            <a:r>
              <a:rPr lang="en-US" b="true" sz="7329" spc="-219">
                <a:solidFill>
                  <a:srgbClr val="0A1E22"/>
                </a:solidFill>
                <a:latin typeface="Poppins Bold"/>
                <a:ea typeface="Poppins Bold"/>
                <a:cs typeface="Poppins Bold"/>
                <a:sym typeface="Poppins Bold"/>
              </a:rPr>
              <a:t>APPLICATIONS</a:t>
            </a:r>
          </a:p>
        </p:txBody>
      </p:sp>
      <p:sp>
        <p:nvSpPr>
          <p:cNvPr name="TextBox 11" id="11"/>
          <p:cNvSpPr txBox="true"/>
          <p:nvPr/>
        </p:nvSpPr>
        <p:spPr>
          <a:xfrm rot="0">
            <a:off x="0" y="3679930"/>
            <a:ext cx="11032218" cy="473075"/>
          </a:xfrm>
          <a:prstGeom prst="rect">
            <a:avLst/>
          </a:prstGeom>
        </p:spPr>
        <p:txBody>
          <a:bodyPr anchor="t" rtlCol="false" tIns="0" lIns="0" bIns="0" rIns="0">
            <a:spAutoFit/>
          </a:bodyPr>
          <a:lstStyle/>
          <a:p>
            <a:pPr algn="l">
              <a:lnSpc>
                <a:spcPts val="3910"/>
              </a:lnSpc>
            </a:pPr>
            <a:r>
              <a:rPr lang="en-US" sz="2300" spc="324">
                <a:solidFill>
                  <a:srgbClr val="0A1E22"/>
                </a:solidFill>
                <a:latin typeface="Poppins"/>
                <a:ea typeface="Poppins"/>
                <a:cs typeface="Poppins"/>
                <a:sym typeface="Poppins"/>
              </a:rPr>
              <a:t>IDEA 1 : CUSTOMER SEGMENTATION FOR TARGETED MARKETING</a:t>
            </a:r>
          </a:p>
        </p:txBody>
      </p:sp>
      <p:sp>
        <p:nvSpPr>
          <p:cNvPr name="TextBox 12" id="12"/>
          <p:cNvSpPr txBox="true"/>
          <p:nvPr/>
        </p:nvSpPr>
        <p:spPr>
          <a:xfrm rot="0">
            <a:off x="1451825" y="4314930"/>
            <a:ext cx="9765269" cy="1282700"/>
          </a:xfrm>
          <a:prstGeom prst="rect">
            <a:avLst/>
          </a:prstGeom>
        </p:spPr>
        <p:txBody>
          <a:bodyPr anchor="t" rtlCol="false" tIns="0" lIns="0" bIns="0" rIns="0">
            <a:spAutoFit/>
          </a:bodyPr>
          <a:lstStyle/>
          <a:p>
            <a:pPr algn="l">
              <a:lnSpc>
                <a:spcPts val="3400"/>
              </a:lnSpc>
            </a:pPr>
            <a:r>
              <a:rPr lang="en-US" sz="2000">
                <a:solidFill>
                  <a:srgbClr val="0A1E22"/>
                </a:solidFill>
                <a:latin typeface="Poppins"/>
                <a:ea typeface="Poppins"/>
                <a:cs typeface="Poppins"/>
                <a:sym typeface="Poppins"/>
              </a:rPr>
              <a:t> Fashion and cosmetics retailers can focus on high-engagement clusters for promoting new products or launching flash sales, while low-engagement clusters can receive awareness-building content or loyalty programs.</a:t>
            </a:r>
          </a:p>
        </p:txBody>
      </p:sp>
      <p:grpSp>
        <p:nvGrpSpPr>
          <p:cNvPr name="Group 13" id="13"/>
          <p:cNvGrpSpPr/>
          <p:nvPr/>
        </p:nvGrpSpPr>
        <p:grpSpPr>
          <a:xfrm rot="0">
            <a:off x="-3273693" y="-1846961"/>
            <a:ext cx="4738317" cy="4738317"/>
            <a:chOff x="0" y="0"/>
            <a:chExt cx="812800" cy="812800"/>
          </a:xfrm>
        </p:grpSpPr>
        <p:sp>
          <p:nvSpPr>
            <p:cNvPr name="Freeform 14" id="14"/>
            <p:cNvSpPr/>
            <p:nvPr/>
          </p:nvSpPr>
          <p:spPr>
            <a:xfrm flipH="false" flipV="false" rot="0">
              <a:off x="27415" y="27415"/>
              <a:ext cx="757970" cy="757970"/>
            </a:xfrm>
            <a:custGeom>
              <a:avLst/>
              <a:gdLst/>
              <a:ahLst/>
              <a:cxnLst/>
              <a:rect r="r" b="b" t="t" l="l"/>
              <a:pathLst>
                <a:path h="757970" w="757970">
                  <a:moveTo>
                    <a:pt x="440218" y="33818"/>
                  </a:moveTo>
                  <a:lnTo>
                    <a:pt x="724152" y="317752"/>
                  </a:lnTo>
                  <a:cubicBezTo>
                    <a:pt x="757970" y="351570"/>
                    <a:pt x="757970" y="406400"/>
                    <a:pt x="724152" y="440218"/>
                  </a:cubicBezTo>
                  <a:lnTo>
                    <a:pt x="440218" y="724152"/>
                  </a:lnTo>
                  <a:cubicBezTo>
                    <a:pt x="406400" y="757970"/>
                    <a:pt x="351570" y="757970"/>
                    <a:pt x="317752" y="724152"/>
                  </a:cubicBezTo>
                  <a:lnTo>
                    <a:pt x="33818" y="440218"/>
                  </a:lnTo>
                  <a:cubicBezTo>
                    <a:pt x="0" y="406400"/>
                    <a:pt x="0" y="351570"/>
                    <a:pt x="33818" y="317752"/>
                  </a:cubicBezTo>
                  <a:lnTo>
                    <a:pt x="317752" y="33818"/>
                  </a:lnTo>
                  <a:cubicBezTo>
                    <a:pt x="351570" y="0"/>
                    <a:pt x="406400" y="0"/>
                    <a:pt x="440218" y="33818"/>
                  </a:cubicBezTo>
                  <a:close/>
                </a:path>
              </a:pathLst>
            </a:custGeom>
            <a:solidFill>
              <a:srgbClr val="0A1E22"/>
            </a:solidFill>
          </p:spPr>
        </p:sp>
        <p:sp>
          <p:nvSpPr>
            <p:cNvPr name="TextBox 15" id="15"/>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000000"/>
                </a:solidFill>
                <a:latin typeface="Poppins Bold"/>
                <a:ea typeface="Poppins Bold"/>
                <a:cs typeface="Poppins Bold"/>
                <a:sym typeface="Poppins Bold"/>
              </a:rPr>
              <a:t>FINLATICS</a:t>
            </a:r>
          </a:p>
          <a:p>
            <a:pPr algn="l">
              <a:lnSpc>
                <a:spcPts val="768"/>
              </a:lnSpc>
            </a:pPr>
            <a:r>
              <a:rPr lang="en-US" sz="800" b="true">
                <a:solidFill>
                  <a:srgbClr val="000000"/>
                </a:solidFill>
                <a:latin typeface="Poppins Bold"/>
                <a:ea typeface="Poppins Bold"/>
                <a:cs typeface="Poppins Bold"/>
                <a:sym typeface="Poppins Bold"/>
              </a:rPr>
              <a:t>ENABLING LEARNING AND INSIGHTS</a:t>
            </a:r>
          </a:p>
        </p:txBody>
      </p:sp>
      <p:sp>
        <p:nvSpPr>
          <p:cNvPr name="Freeform 17" id="17"/>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3"/>
            <a:stretch>
              <a:fillRect l="-8103" t="0" r="-8103" b="0"/>
            </a:stretch>
          </a:blipFill>
        </p:spPr>
      </p:sp>
      <p:sp>
        <p:nvSpPr>
          <p:cNvPr name="TextBox 18" id="18"/>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
        <p:nvSpPr>
          <p:cNvPr name="TextBox 19" id="19"/>
          <p:cNvSpPr txBox="true"/>
          <p:nvPr/>
        </p:nvSpPr>
        <p:spPr>
          <a:xfrm rot="0">
            <a:off x="0" y="5969104"/>
            <a:ext cx="11032218" cy="473075"/>
          </a:xfrm>
          <a:prstGeom prst="rect">
            <a:avLst/>
          </a:prstGeom>
        </p:spPr>
        <p:txBody>
          <a:bodyPr anchor="t" rtlCol="false" tIns="0" lIns="0" bIns="0" rIns="0">
            <a:spAutoFit/>
          </a:bodyPr>
          <a:lstStyle/>
          <a:p>
            <a:pPr algn="l">
              <a:lnSpc>
                <a:spcPts val="3910"/>
              </a:lnSpc>
            </a:pPr>
            <a:r>
              <a:rPr lang="en-US" sz="2300" spc="324">
                <a:solidFill>
                  <a:srgbClr val="0A1E22"/>
                </a:solidFill>
                <a:latin typeface="Poppins"/>
                <a:ea typeface="Poppins"/>
                <a:cs typeface="Poppins"/>
                <a:sym typeface="Poppins"/>
              </a:rPr>
              <a:t>IDEA 2 :  IMPROVED AD SPEND ALLOCATION</a:t>
            </a:r>
          </a:p>
        </p:txBody>
      </p:sp>
      <p:sp>
        <p:nvSpPr>
          <p:cNvPr name="TextBox 20" id="20"/>
          <p:cNvSpPr txBox="true"/>
          <p:nvPr/>
        </p:nvSpPr>
        <p:spPr>
          <a:xfrm rot="0">
            <a:off x="1266948" y="6602044"/>
            <a:ext cx="9765269" cy="854075"/>
          </a:xfrm>
          <a:prstGeom prst="rect">
            <a:avLst/>
          </a:prstGeom>
        </p:spPr>
        <p:txBody>
          <a:bodyPr anchor="t" rtlCol="false" tIns="0" lIns="0" bIns="0" rIns="0">
            <a:spAutoFit/>
          </a:bodyPr>
          <a:lstStyle/>
          <a:p>
            <a:pPr algn="l">
              <a:lnSpc>
                <a:spcPts val="3400"/>
              </a:lnSpc>
            </a:pPr>
            <a:r>
              <a:rPr lang="en-US" sz="2000">
                <a:solidFill>
                  <a:srgbClr val="0A1E22"/>
                </a:solidFill>
                <a:latin typeface="Poppins"/>
                <a:ea typeface="Poppins"/>
                <a:cs typeface="Poppins"/>
                <a:sym typeface="Poppins"/>
              </a:rPr>
              <a:t>Sellers can use Facebook Ads to retarget highly engaged clusters with tailored ads, while reducing spend on clusters that are less likely to convert.</a:t>
            </a:r>
          </a:p>
        </p:txBody>
      </p:sp>
      <p:sp>
        <p:nvSpPr>
          <p:cNvPr name="TextBox 21" id="21"/>
          <p:cNvSpPr txBox="true"/>
          <p:nvPr/>
        </p:nvSpPr>
        <p:spPr>
          <a:xfrm rot="0">
            <a:off x="0" y="7827594"/>
            <a:ext cx="12389721" cy="473075"/>
          </a:xfrm>
          <a:prstGeom prst="rect">
            <a:avLst/>
          </a:prstGeom>
        </p:spPr>
        <p:txBody>
          <a:bodyPr anchor="t" rtlCol="false" tIns="0" lIns="0" bIns="0" rIns="0">
            <a:spAutoFit/>
          </a:bodyPr>
          <a:lstStyle/>
          <a:p>
            <a:pPr algn="l">
              <a:lnSpc>
                <a:spcPts val="3910"/>
              </a:lnSpc>
            </a:pPr>
            <a:r>
              <a:rPr lang="en-US" sz="2300" spc="324">
                <a:solidFill>
                  <a:srgbClr val="0A1E22"/>
                </a:solidFill>
                <a:latin typeface="Poppins"/>
                <a:ea typeface="Poppins"/>
                <a:cs typeface="Poppins"/>
                <a:sym typeface="Poppins"/>
              </a:rPr>
              <a:t>IDEA 3 :  PREDICTING CUSTOMER CHURN &amp; PROACTIVE RETENTION</a:t>
            </a:r>
          </a:p>
        </p:txBody>
      </p:sp>
      <p:sp>
        <p:nvSpPr>
          <p:cNvPr name="TextBox 22" id="22"/>
          <p:cNvSpPr txBox="true"/>
          <p:nvPr/>
        </p:nvSpPr>
        <p:spPr>
          <a:xfrm rot="0">
            <a:off x="1266948" y="8460534"/>
            <a:ext cx="9765269" cy="1282700"/>
          </a:xfrm>
          <a:prstGeom prst="rect">
            <a:avLst/>
          </a:prstGeom>
        </p:spPr>
        <p:txBody>
          <a:bodyPr anchor="t" rtlCol="false" tIns="0" lIns="0" bIns="0" rIns="0">
            <a:spAutoFit/>
          </a:bodyPr>
          <a:lstStyle/>
          <a:p>
            <a:pPr algn="l">
              <a:lnSpc>
                <a:spcPts val="3400"/>
              </a:lnSpc>
            </a:pPr>
            <a:r>
              <a:rPr lang="en-US" sz="2000">
                <a:solidFill>
                  <a:srgbClr val="0A1E22"/>
                </a:solidFill>
                <a:latin typeface="Poppins"/>
                <a:ea typeface="Poppins"/>
                <a:cs typeface="Poppins"/>
                <a:sym typeface="Poppins"/>
              </a:rPr>
              <a:t>For clusters that show decreasing engagement over time, sellers can initiate special promotions or send personalized emails to revive interest and prevent churn.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64057" y="1155987"/>
            <a:ext cx="295243" cy="2952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4" id="4"/>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grpSp>
        <p:nvGrpSpPr>
          <p:cNvPr name="Group 5" id="5"/>
          <p:cNvGrpSpPr/>
          <p:nvPr/>
        </p:nvGrpSpPr>
        <p:grpSpPr>
          <a:xfrm rot="0">
            <a:off x="3039743" y="7754082"/>
            <a:ext cx="12208513" cy="12208513"/>
            <a:chOff x="0" y="0"/>
            <a:chExt cx="812800" cy="812800"/>
          </a:xfrm>
        </p:grpSpPr>
        <p:sp>
          <p:nvSpPr>
            <p:cNvPr name="Freeform 6" id="6"/>
            <p:cNvSpPr/>
            <p:nvPr/>
          </p:nvSpPr>
          <p:spPr>
            <a:xfrm flipH="false" flipV="false" rot="0">
              <a:off x="13922" y="13922"/>
              <a:ext cx="784957" cy="784957"/>
            </a:xfrm>
            <a:custGeom>
              <a:avLst/>
              <a:gdLst/>
              <a:ahLst/>
              <a:cxnLst/>
              <a:rect r="r" b="b" t="t" l="l"/>
              <a:pathLst>
                <a:path h="784957" w="784957">
                  <a:moveTo>
                    <a:pt x="416244" y="9843"/>
                  </a:moveTo>
                  <a:lnTo>
                    <a:pt x="775112" y="368713"/>
                  </a:lnTo>
                  <a:cubicBezTo>
                    <a:pt x="781416" y="375016"/>
                    <a:pt x="784957" y="383564"/>
                    <a:pt x="784957" y="392478"/>
                  </a:cubicBezTo>
                  <a:cubicBezTo>
                    <a:pt x="784957" y="401392"/>
                    <a:pt x="781416" y="409940"/>
                    <a:pt x="775112" y="416244"/>
                  </a:cubicBezTo>
                  <a:lnTo>
                    <a:pt x="416244" y="775112"/>
                  </a:lnTo>
                  <a:cubicBezTo>
                    <a:pt x="409940" y="781416"/>
                    <a:pt x="401392" y="784957"/>
                    <a:pt x="392478" y="784957"/>
                  </a:cubicBezTo>
                  <a:cubicBezTo>
                    <a:pt x="383564" y="784957"/>
                    <a:pt x="375016" y="781416"/>
                    <a:pt x="368713" y="775112"/>
                  </a:cubicBezTo>
                  <a:lnTo>
                    <a:pt x="9843" y="416244"/>
                  </a:lnTo>
                  <a:cubicBezTo>
                    <a:pt x="3540" y="409940"/>
                    <a:pt x="0" y="401392"/>
                    <a:pt x="0" y="392478"/>
                  </a:cubicBezTo>
                  <a:cubicBezTo>
                    <a:pt x="0" y="383564"/>
                    <a:pt x="3540" y="375016"/>
                    <a:pt x="9843" y="368713"/>
                  </a:cubicBezTo>
                  <a:lnTo>
                    <a:pt x="368713" y="9843"/>
                  </a:lnTo>
                  <a:cubicBezTo>
                    <a:pt x="375016" y="3540"/>
                    <a:pt x="383564" y="0"/>
                    <a:pt x="392478" y="0"/>
                  </a:cubicBezTo>
                  <a:cubicBezTo>
                    <a:pt x="401392" y="0"/>
                    <a:pt x="409940" y="3540"/>
                    <a:pt x="416244" y="9843"/>
                  </a:cubicBezTo>
                  <a:close/>
                </a:path>
              </a:pathLst>
            </a:custGeom>
            <a:solidFill>
              <a:srgbClr val="0A1E22"/>
            </a:solidFill>
          </p:spPr>
        </p:sp>
        <p:sp>
          <p:nvSpPr>
            <p:cNvPr name="TextBox 7" id="7"/>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6349063" y="1724549"/>
            <a:ext cx="5950175" cy="1016769"/>
          </a:xfrm>
          <a:prstGeom prst="rect">
            <a:avLst/>
          </a:prstGeom>
        </p:spPr>
        <p:txBody>
          <a:bodyPr anchor="t" rtlCol="false" tIns="0" lIns="0" bIns="0" rIns="0">
            <a:spAutoFit/>
          </a:bodyPr>
          <a:lstStyle/>
          <a:p>
            <a:pPr algn="l">
              <a:lnSpc>
                <a:spcPts val="7036"/>
              </a:lnSpc>
            </a:pPr>
            <a:r>
              <a:rPr lang="en-US" b="true" sz="7329" spc="-219">
                <a:solidFill>
                  <a:srgbClr val="0A1E22"/>
                </a:solidFill>
                <a:latin typeface="Poppins Bold"/>
                <a:ea typeface="Poppins Bold"/>
                <a:cs typeface="Poppins Bold"/>
                <a:sym typeface="Poppins Bold"/>
              </a:rPr>
              <a:t>CONCLUSION</a:t>
            </a:r>
          </a:p>
        </p:txBody>
      </p:sp>
      <p:sp>
        <p:nvSpPr>
          <p:cNvPr name="TextBox 9" id="9"/>
          <p:cNvSpPr txBox="true"/>
          <p:nvPr/>
        </p:nvSpPr>
        <p:spPr>
          <a:xfrm rot="0">
            <a:off x="1479516" y="3046902"/>
            <a:ext cx="15258528" cy="4784726"/>
          </a:xfrm>
          <a:prstGeom prst="rect">
            <a:avLst/>
          </a:prstGeom>
        </p:spPr>
        <p:txBody>
          <a:bodyPr anchor="t" rtlCol="false" tIns="0" lIns="0" bIns="0" rIns="0">
            <a:spAutoFit/>
          </a:bodyPr>
          <a:lstStyle/>
          <a:p>
            <a:pPr algn="just">
              <a:lnSpc>
                <a:spcPts val="4249"/>
              </a:lnSpc>
            </a:pPr>
            <a:r>
              <a:rPr lang="en-US" sz="2499">
                <a:solidFill>
                  <a:srgbClr val="0A1E22"/>
                </a:solidFill>
                <a:latin typeface="Poppins"/>
                <a:ea typeface="Poppins"/>
                <a:cs typeface="Poppins"/>
                <a:sym typeface="Poppins"/>
              </a:rPr>
              <a:t>This project utilized K-means clustering to analyze Facebook Live Sellers in Thailand, focusing on fashion and cosmetics retailers. By segmenting sellers based on key performance metrics like engagement rates and page likes, the analysis uncovered distinct seller profiles that provide valuable insights into their audience engagement strategies. These clusters offer actionable intelligence for tailoring marketing efforts, optimizing content strategies, and improving inventory management. The findings demonstrate the power of data-driven approaches in enhancing the effectiveness of live commerce on social media platforms. Future work could incorporate more advanced clustering techniques and additional data sources to further refine these insights and drive business growth.</a:t>
            </a:r>
          </a:p>
        </p:txBody>
      </p:sp>
      <p:sp>
        <p:nvSpPr>
          <p:cNvPr name="Freeform 10" id="10"/>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2"/>
            <a:stretch>
              <a:fillRect l="-8103" t="0" r="-8103" b="0"/>
            </a:stretch>
          </a:blipFill>
        </p:spPr>
      </p:sp>
      <p:sp>
        <p:nvSpPr>
          <p:cNvPr name="TextBox 11" id="11"/>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000000"/>
                </a:solidFill>
                <a:latin typeface="Poppins Bold"/>
                <a:ea typeface="Poppins Bold"/>
                <a:cs typeface="Poppins Bold"/>
                <a:sym typeface="Poppins Bold"/>
              </a:rPr>
              <a:t>FINLATICS</a:t>
            </a:r>
          </a:p>
          <a:p>
            <a:pPr algn="l">
              <a:lnSpc>
                <a:spcPts val="768"/>
              </a:lnSpc>
            </a:pPr>
            <a:r>
              <a:rPr lang="en-US" sz="800" b="true">
                <a:solidFill>
                  <a:srgbClr val="000000"/>
                </a:solidFill>
                <a:latin typeface="Poppins Bold"/>
                <a:ea typeface="Poppins Bold"/>
                <a:cs typeface="Poppins Bold"/>
                <a:sym typeface="Poppins Bold"/>
              </a:rPr>
              <a:t>ENABLING LEARNING AND INSIGHTS</a:t>
            </a:r>
          </a:p>
        </p:txBody>
      </p:sp>
      <p:sp>
        <p:nvSpPr>
          <p:cNvPr name="TextBox 12" id="12"/>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943941" y="4200494"/>
            <a:ext cx="11334656" cy="11334656"/>
            <a:chOff x="0" y="0"/>
            <a:chExt cx="812800" cy="812800"/>
          </a:xfrm>
        </p:grpSpPr>
        <p:sp>
          <p:nvSpPr>
            <p:cNvPr name="Freeform 4" id="4"/>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5" id="5"/>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7785848" y="7068292"/>
            <a:ext cx="2716303" cy="752225"/>
            <a:chOff x="0" y="0"/>
            <a:chExt cx="715405" cy="198117"/>
          </a:xfrm>
        </p:grpSpPr>
        <p:sp>
          <p:nvSpPr>
            <p:cNvPr name="Freeform 7" id="7"/>
            <p:cNvSpPr/>
            <p:nvPr/>
          </p:nvSpPr>
          <p:spPr>
            <a:xfrm flipH="false" flipV="false" rot="0">
              <a:off x="0" y="0"/>
              <a:ext cx="715405" cy="198117"/>
            </a:xfrm>
            <a:custGeom>
              <a:avLst/>
              <a:gdLst/>
              <a:ahLst/>
              <a:cxnLst/>
              <a:rect r="r" b="b" t="t" l="l"/>
              <a:pathLst>
                <a:path h="198117" w="715405">
                  <a:moveTo>
                    <a:pt x="99058" y="0"/>
                  </a:moveTo>
                  <a:lnTo>
                    <a:pt x="616346" y="0"/>
                  </a:lnTo>
                  <a:cubicBezTo>
                    <a:pt x="642618" y="0"/>
                    <a:pt x="667814" y="10436"/>
                    <a:pt x="686391" y="29014"/>
                  </a:cubicBezTo>
                  <a:cubicBezTo>
                    <a:pt x="704968" y="47591"/>
                    <a:pt x="715405" y="72787"/>
                    <a:pt x="715405" y="99058"/>
                  </a:cubicBezTo>
                  <a:lnTo>
                    <a:pt x="715405" y="99058"/>
                  </a:lnTo>
                  <a:cubicBezTo>
                    <a:pt x="715405" y="153767"/>
                    <a:pt x="671055" y="198117"/>
                    <a:pt x="616346" y="198117"/>
                  </a:cubicBezTo>
                  <a:lnTo>
                    <a:pt x="99058" y="198117"/>
                  </a:lnTo>
                  <a:cubicBezTo>
                    <a:pt x="72787" y="198117"/>
                    <a:pt x="47591" y="187680"/>
                    <a:pt x="29014" y="169103"/>
                  </a:cubicBezTo>
                  <a:cubicBezTo>
                    <a:pt x="10436" y="150526"/>
                    <a:pt x="0" y="125330"/>
                    <a:pt x="0" y="99058"/>
                  </a:cubicBezTo>
                  <a:lnTo>
                    <a:pt x="0" y="99058"/>
                  </a:lnTo>
                  <a:cubicBezTo>
                    <a:pt x="0" y="72787"/>
                    <a:pt x="10436" y="47591"/>
                    <a:pt x="29014" y="29014"/>
                  </a:cubicBezTo>
                  <a:cubicBezTo>
                    <a:pt x="47591" y="10436"/>
                    <a:pt x="72787" y="0"/>
                    <a:pt x="99058" y="0"/>
                  </a:cubicBezTo>
                  <a:close/>
                </a:path>
              </a:pathLst>
            </a:custGeom>
            <a:solidFill>
              <a:srgbClr val="F7B222"/>
            </a:solidFill>
          </p:spPr>
        </p:sp>
        <p:sp>
          <p:nvSpPr>
            <p:cNvPr name="TextBox 8" id="8"/>
            <p:cNvSpPr txBox="true"/>
            <p:nvPr/>
          </p:nvSpPr>
          <p:spPr>
            <a:xfrm>
              <a:off x="0" y="-123825"/>
              <a:ext cx="715405" cy="321942"/>
            </a:xfrm>
            <a:prstGeom prst="rect">
              <a:avLst/>
            </a:prstGeom>
          </p:spPr>
          <p:txBody>
            <a:bodyPr anchor="ctr" rtlCol="false" tIns="50800" lIns="50800" bIns="50800" rIns="50800"/>
            <a:lstStyle/>
            <a:p>
              <a:pPr algn="ctr">
                <a:lnSpc>
                  <a:spcPts val="3910"/>
                </a:lnSpc>
              </a:pPr>
            </a:p>
          </p:txBody>
        </p:sp>
      </p:grpSp>
      <p:grpSp>
        <p:nvGrpSpPr>
          <p:cNvPr name="Group 9" id="9"/>
          <p:cNvGrpSpPr/>
          <p:nvPr/>
        </p:nvGrpSpPr>
        <p:grpSpPr>
          <a:xfrm rot="0">
            <a:off x="10395190" y="-7134162"/>
            <a:ext cx="11334656" cy="11334656"/>
            <a:chOff x="0" y="0"/>
            <a:chExt cx="812800" cy="812800"/>
          </a:xfrm>
        </p:grpSpPr>
        <p:sp>
          <p:nvSpPr>
            <p:cNvPr name="Freeform 10" id="10"/>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11" id="11"/>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6964057" y="1155987"/>
            <a:ext cx="295243" cy="2952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14" id="14"/>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sp>
        <p:nvSpPr>
          <p:cNvPr name="TextBox 15" id="15"/>
          <p:cNvSpPr txBox="true"/>
          <p:nvPr/>
        </p:nvSpPr>
        <p:spPr>
          <a:xfrm rot="0">
            <a:off x="3402404" y="4725555"/>
            <a:ext cx="11483192" cy="1537282"/>
          </a:xfrm>
          <a:prstGeom prst="rect">
            <a:avLst/>
          </a:prstGeom>
        </p:spPr>
        <p:txBody>
          <a:bodyPr anchor="t" rtlCol="false" tIns="0" lIns="0" bIns="0" rIns="0">
            <a:spAutoFit/>
          </a:bodyPr>
          <a:lstStyle/>
          <a:p>
            <a:pPr algn="ctr">
              <a:lnSpc>
                <a:spcPts val="10618"/>
              </a:lnSpc>
            </a:pPr>
            <a:r>
              <a:rPr lang="en-US" b="true" sz="11060">
                <a:solidFill>
                  <a:srgbClr val="FFFFFF"/>
                </a:solidFill>
                <a:latin typeface="Poppins Bold"/>
                <a:ea typeface="Poppins Bold"/>
                <a:cs typeface="Poppins Bold"/>
                <a:sym typeface="Poppins Bold"/>
              </a:rPr>
              <a:t>THANK YOU</a:t>
            </a:r>
          </a:p>
        </p:txBody>
      </p:sp>
      <p:sp>
        <p:nvSpPr>
          <p:cNvPr name="TextBox 16" id="16"/>
          <p:cNvSpPr txBox="true"/>
          <p:nvPr/>
        </p:nvSpPr>
        <p:spPr>
          <a:xfrm rot="0">
            <a:off x="7900542" y="7301511"/>
            <a:ext cx="2494647" cy="352461"/>
          </a:xfrm>
          <a:prstGeom prst="rect">
            <a:avLst/>
          </a:prstGeom>
        </p:spPr>
        <p:txBody>
          <a:bodyPr anchor="t" rtlCol="false" tIns="0" lIns="0" bIns="0" rIns="0">
            <a:spAutoFit/>
          </a:bodyPr>
          <a:lstStyle/>
          <a:p>
            <a:pPr algn="ctr">
              <a:lnSpc>
                <a:spcPts val="2401"/>
              </a:lnSpc>
            </a:pPr>
            <a:r>
              <a:rPr lang="en-US" b="true" sz="2501">
                <a:solidFill>
                  <a:srgbClr val="0A1E22"/>
                </a:solidFill>
                <a:latin typeface="Poppins Bold"/>
                <a:ea typeface="Poppins Bold"/>
                <a:cs typeface="Poppins Bold"/>
                <a:sym typeface="Poppins Bold"/>
              </a:rPr>
              <a:t>ONTO THE NEXT</a:t>
            </a:r>
          </a:p>
        </p:txBody>
      </p:sp>
      <p:sp>
        <p:nvSpPr>
          <p:cNvPr name="TextBox 17" id="17"/>
          <p:cNvSpPr txBox="true"/>
          <p:nvPr/>
        </p:nvSpPr>
        <p:spPr>
          <a:xfrm rot="0">
            <a:off x="2916672" y="3304151"/>
            <a:ext cx="12825711" cy="473075"/>
          </a:xfrm>
          <a:prstGeom prst="rect">
            <a:avLst/>
          </a:prstGeom>
        </p:spPr>
        <p:txBody>
          <a:bodyPr anchor="t" rtlCol="false" tIns="0" lIns="0" bIns="0" rIns="0">
            <a:spAutoFit/>
          </a:bodyPr>
          <a:lstStyle/>
          <a:p>
            <a:pPr algn="ctr">
              <a:lnSpc>
                <a:spcPts val="3910"/>
              </a:lnSpc>
            </a:pPr>
            <a:r>
              <a:rPr lang="en-US" sz="2300" spc="1104">
                <a:solidFill>
                  <a:srgbClr val="F7B222"/>
                </a:solidFill>
                <a:latin typeface="Poppins"/>
                <a:ea typeface="Poppins"/>
                <a:cs typeface="Poppins"/>
                <a:sym typeface="Poppins"/>
              </a:rPr>
              <a:t>MACHINE LEARNING PROJECT REPORT ENDS HERE</a:t>
            </a:r>
          </a:p>
        </p:txBody>
      </p:sp>
      <p:sp>
        <p:nvSpPr>
          <p:cNvPr name="TextBox 18" id="18"/>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FINLATICS</a:t>
            </a:r>
          </a:p>
          <a:p>
            <a:pPr algn="l">
              <a:lnSpc>
                <a:spcPts val="768"/>
              </a:lnSpc>
            </a:pPr>
            <a:r>
              <a:rPr lang="en-US" sz="800" b="true">
                <a:solidFill>
                  <a:srgbClr val="FFFFFF"/>
                </a:solidFill>
                <a:latin typeface="Poppins Bold"/>
                <a:ea typeface="Poppins Bold"/>
                <a:cs typeface="Poppins Bold"/>
                <a:sym typeface="Poppins Bold"/>
              </a:rPr>
              <a:t>ENABLING LEARNING AND INSIGHTS</a:t>
            </a:r>
          </a:p>
        </p:txBody>
      </p:sp>
      <p:sp>
        <p:nvSpPr>
          <p:cNvPr name="TextBox 19" id="19"/>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
        <p:nvSpPr>
          <p:cNvPr name="Freeform 20" id="20"/>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3"/>
            <a:stretch>
              <a:fillRect l="-8103" t="0" r="-8103"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C252A"/>
        </a:solidFill>
      </p:bgPr>
    </p:bg>
    <p:spTree>
      <p:nvGrpSpPr>
        <p:cNvPr id="1" name=""/>
        <p:cNvGrpSpPr/>
        <p:nvPr/>
      </p:nvGrpSpPr>
      <p:grpSpPr>
        <a:xfrm>
          <a:off x="0" y="0"/>
          <a:ext cx="0" cy="0"/>
          <a:chOff x="0" y="0"/>
          <a:chExt cx="0" cy="0"/>
        </a:xfrm>
      </p:grpSpPr>
      <p:grpSp>
        <p:nvGrpSpPr>
          <p:cNvPr name="Group 2" id="2"/>
          <p:cNvGrpSpPr/>
          <p:nvPr/>
        </p:nvGrpSpPr>
        <p:grpSpPr>
          <a:xfrm rot="0">
            <a:off x="11274528" y="-6754408"/>
            <a:ext cx="11334656" cy="11334656"/>
            <a:chOff x="0" y="0"/>
            <a:chExt cx="812800" cy="812800"/>
          </a:xfrm>
        </p:grpSpPr>
        <p:sp>
          <p:nvSpPr>
            <p:cNvPr name="Freeform 3" id="3"/>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4" id="4"/>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964057" y="1155987"/>
            <a:ext cx="295243" cy="2952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sp>
        <p:nvSpPr>
          <p:cNvPr name="TextBox 8" id="8"/>
          <p:cNvSpPr txBox="true"/>
          <p:nvPr/>
        </p:nvSpPr>
        <p:spPr>
          <a:xfrm rot="0">
            <a:off x="4502153" y="1840743"/>
            <a:ext cx="9283695" cy="1013988"/>
          </a:xfrm>
          <a:prstGeom prst="rect">
            <a:avLst/>
          </a:prstGeom>
        </p:spPr>
        <p:txBody>
          <a:bodyPr anchor="t" rtlCol="false" tIns="0" lIns="0" bIns="0" rIns="0">
            <a:spAutoFit/>
          </a:bodyPr>
          <a:lstStyle/>
          <a:p>
            <a:pPr algn="ctr">
              <a:lnSpc>
                <a:spcPts val="7036"/>
              </a:lnSpc>
            </a:pPr>
            <a:r>
              <a:rPr lang="en-US" b="true" sz="7329" spc="-219">
                <a:solidFill>
                  <a:srgbClr val="FFFFFF"/>
                </a:solidFill>
                <a:latin typeface="Poppins Bold"/>
                <a:ea typeface="Poppins Bold"/>
                <a:cs typeface="Poppins Bold"/>
                <a:sym typeface="Poppins Bold"/>
              </a:rPr>
              <a:t>NAVIGATOR</a:t>
            </a:r>
          </a:p>
        </p:txBody>
      </p:sp>
      <p:grpSp>
        <p:nvGrpSpPr>
          <p:cNvPr name="Group 9" id="9"/>
          <p:cNvGrpSpPr/>
          <p:nvPr/>
        </p:nvGrpSpPr>
        <p:grpSpPr>
          <a:xfrm rot="0">
            <a:off x="-3877518" y="5066978"/>
            <a:ext cx="11334656" cy="11334656"/>
            <a:chOff x="0" y="0"/>
            <a:chExt cx="812800" cy="812800"/>
          </a:xfrm>
        </p:grpSpPr>
        <p:sp>
          <p:nvSpPr>
            <p:cNvPr name="Freeform 10" id="10"/>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11" id="11"/>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sp>
        <p:nvSpPr>
          <p:cNvPr name="TextBox 12" id="12"/>
          <p:cNvSpPr txBox="true"/>
          <p:nvPr/>
        </p:nvSpPr>
        <p:spPr>
          <a:xfrm rot="0">
            <a:off x="181618" y="4548976"/>
            <a:ext cx="4961053" cy="425450"/>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FFFFFF"/>
                </a:solidFill>
                <a:latin typeface="Poppins"/>
                <a:ea typeface="Poppins"/>
                <a:cs typeface="Poppins"/>
                <a:sym typeface="Poppins"/>
              </a:rPr>
              <a:t>INTRODUCTION</a:t>
            </a:r>
          </a:p>
        </p:txBody>
      </p:sp>
      <p:sp>
        <p:nvSpPr>
          <p:cNvPr name="TextBox 13" id="13"/>
          <p:cNvSpPr txBox="true"/>
          <p:nvPr/>
        </p:nvSpPr>
        <p:spPr>
          <a:xfrm rot="0">
            <a:off x="2055558" y="3566260"/>
            <a:ext cx="1213174" cy="1013988"/>
          </a:xfrm>
          <a:prstGeom prst="rect">
            <a:avLst/>
          </a:prstGeom>
        </p:spPr>
        <p:txBody>
          <a:bodyPr anchor="t" rtlCol="false" tIns="0" lIns="0" bIns="0" rIns="0">
            <a:spAutoFit/>
          </a:bodyPr>
          <a:lstStyle/>
          <a:p>
            <a:pPr algn="ctr">
              <a:lnSpc>
                <a:spcPts val="7036"/>
              </a:lnSpc>
            </a:pPr>
            <a:r>
              <a:rPr lang="en-US" b="true" sz="7329" spc="-219">
                <a:solidFill>
                  <a:srgbClr val="F7B222"/>
                </a:solidFill>
                <a:latin typeface="Poppins Bold"/>
                <a:ea typeface="Poppins Bold"/>
                <a:cs typeface="Poppins Bold"/>
                <a:sym typeface="Poppins Bold"/>
              </a:rPr>
              <a:t>01</a:t>
            </a:r>
          </a:p>
        </p:txBody>
      </p:sp>
      <p:sp>
        <p:nvSpPr>
          <p:cNvPr name="TextBox 14" id="14"/>
          <p:cNvSpPr txBox="true"/>
          <p:nvPr/>
        </p:nvSpPr>
        <p:spPr>
          <a:xfrm rot="0">
            <a:off x="4182947" y="4548976"/>
            <a:ext cx="4961053" cy="425450"/>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FFFFFF"/>
                </a:solidFill>
                <a:latin typeface="Poppins"/>
                <a:ea typeface="Poppins"/>
                <a:cs typeface="Poppins"/>
                <a:sym typeface="Poppins"/>
              </a:rPr>
              <a:t>OBJECTIVE OF ANALYSIS</a:t>
            </a:r>
          </a:p>
        </p:txBody>
      </p:sp>
      <p:sp>
        <p:nvSpPr>
          <p:cNvPr name="TextBox 15" id="15"/>
          <p:cNvSpPr txBox="true"/>
          <p:nvPr/>
        </p:nvSpPr>
        <p:spPr>
          <a:xfrm rot="0">
            <a:off x="5723390" y="3566260"/>
            <a:ext cx="1726283" cy="1013988"/>
          </a:xfrm>
          <a:prstGeom prst="rect">
            <a:avLst/>
          </a:prstGeom>
        </p:spPr>
        <p:txBody>
          <a:bodyPr anchor="t" rtlCol="false" tIns="0" lIns="0" bIns="0" rIns="0">
            <a:spAutoFit/>
          </a:bodyPr>
          <a:lstStyle/>
          <a:p>
            <a:pPr algn="ctr">
              <a:lnSpc>
                <a:spcPts val="7036"/>
              </a:lnSpc>
            </a:pPr>
            <a:r>
              <a:rPr lang="en-US" b="true" sz="7329" spc="-219">
                <a:solidFill>
                  <a:srgbClr val="F7B222"/>
                </a:solidFill>
                <a:latin typeface="Poppins Bold"/>
                <a:ea typeface="Poppins Bold"/>
                <a:cs typeface="Poppins Bold"/>
                <a:sym typeface="Poppins Bold"/>
              </a:rPr>
              <a:t>02</a:t>
            </a:r>
          </a:p>
        </p:txBody>
      </p:sp>
      <p:sp>
        <p:nvSpPr>
          <p:cNvPr name="TextBox 16" id="16"/>
          <p:cNvSpPr txBox="true"/>
          <p:nvPr/>
        </p:nvSpPr>
        <p:spPr>
          <a:xfrm rot="0">
            <a:off x="8312814" y="4548976"/>
            <a:ext cx="4961053" cy="425450"/>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FFFFFF"/>
                </a:solidFill>
                <a:latin typeface="Poppins"/>
                <a:ea typeface="Poppins"/>
                <a:cs typeface="Poppins"/>
                <a:sym typeface="Poppins"/>
              </a:rPr>
              <a:t>DATASET OVERVIEW</a:t>
            </a:r>
          </a:p>
        </p:txBody>
      </p:sp>
      <p:sp>
        <p:nvSpPr>
          <p:cNvPr name="TextBox 17" id="17"/>
          <p:cNvSpPr txBox="true"/>
          <p:nvPr/>
        </p:nvSpPr>
        <p:spPr>
          <a:xfrm rot="0">
            <a:off x="10007141" y="3566260"/>
            <a:ext cx="1726283" cy="1013988"/>
          </a:xfrm>
          <a:prstGeom prst="rect">
            <a:avLst/>
          </a:prstGeom>
        </p:spPr>
        <p:txBody>
          <a:bodyPr anchor="t" rtlCol="false" tIns="0" lIns="0" bIns="0" rIns="0">
            <a:spAutoFit/>
          </a:bodyPr>
          <a:lstStyle/>
          <a:p>
            <a:pPr algn="ctr">
              <a:lnSpc>
                <a:spcPts val="7036"/>
              </a:lnSpc>
            </a:pPr>
            <a:r>
              <a:rPr lang="en-US" b="true" sz="7329" spc="-219">
                <a:solidFill>
                  <a:srgbClr val="F7B222"/>
                </a:solidFill>
                <a:latin typeface="Poppins Bold"/>
                <a:ea typeface="Poppins Bold"/>
                <a:cs typeface="Poppins Bold"/>
                <a:sym typeface="Poppins Bold"/>
              </a:rPr>
              <a:t>03</a:t>
            </a:r>
          </a:p>
        </p:txBody>
      </p:sp>
      <p:sp>
        <p:nvSpPr>
          <p:cNvPr name="TextBox 18" id="18"/>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FINLATICS</a:t>
            </a:r>
          </a:p>
          <a:p>
            <a:pPr algn="l">
              <a:lnSpc>
                <a:spcPts val="768"/>
              </a:lnSpc>
            </a:pPr>
            <a:r>
              <a:rPr lang="en-US" sz="800" b="true">
                <a:solidFill>
                  <a:srgbClr val="FFFFFF"/>
                </a:solidFill>
                <a:latin typeface="Poppins Bold"/>
                <a:ea typeface="Poppins Bold"/>
                <a:cs typeface="Poppins Bold"/>
                <a:sym typeface="Poppins Bold"/>
              </a:rPr>
              <a:t>ENABLING LEARNING AND INSIGHTS</a:t>
            </a:r>
          </a:p>
        </p:txBody>
      </p:sp>
      <p:sp>
        <p:nvSpPr>
          <p:cNvPr name="Freeform 19" id="19"/>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2"/>
            <a:stretch>
              <a:fillRect l="-8103" t="0" r="-8103" b="0"/>
            </a:stretch>
          </a:blipFill>
        </p:spPr>
      </p:sp>
      <p:sp>
        <p:nvSpPr>
          <p:cNvPr name="TextBox 20" id="20"/>
          <p:cNvSpPr txBox="true"/>
          <p:nvPr/>
        </p:nvSpPr>
        <p:spPr>
          <a:xfrm rot="0">
            <a:off x="14028110" y="3566260"/>
            <a:ext cx="1726283" cy="1013988"/>
          </a:xfrm>
          <a:prstGeom prst="rect">
            <a:avLst/>
          </a:prstGeom>
        </p:spPr>
        <p:txBody>
          <a:bodyPr anchor="t" rtlCol="false" tIns="0" lIns="0" bIns="0" rIns="0">
            <a:spAutoFit/>
          </a:bodyPr>
          <a:lstStyle/>
          <a:p>
            <a:pPr algn="ctr">
              <a:lnSpc>
                <a:spcPts val="7036"/>
              </a:lnSpc>
            </a:pPr>
            <a:r>
              <a:rPr lang="en-US" b="true" sz="7329" spc="-219">
                <a:solidFill>
                  <a:srgbClr val="F7B222"/>
                </a:solidFill>
                <a:latin typeface="Poppins Bold"/>
                <a:ea typeface="Poppins Bold"/>
                <a:cs typeface="Poppins Bold"/>
                <a:sym typeface="Poppins Bold"/>
              </a:rPr>
              <a:t>04</a:t>
            </a:r>
          </a:p>
        </p:txBody>
      </p:sp>
      <p:sp>
        <p:nvSpPr>
          <p:cNvPr name="TextBox 21" id="21"/>
          <p:cNvSpPr txBox="true"/>
          <p:nvPr/>
        </p:nvSpPr>
        <p:spPr>
          <a:xfrm rot="0">
            <a:off x="12410725" y="4548976"/>
            <a:ext cx="4961053" cy="425450"/>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FFFFFF"/>
                </a:solidFill>
                <a:latin typeface="Poppins"/>
                <a:ea typeface="Poppins"/>
                <a:cs typeface="Poppins"/>
                <a:sym typeface="Poppins"/>
              </a:rPr>
              <a:t>METHODOLOGY</a:t>
            </a:r>
          </a:p>
        </p:txBody>
      </p:sp>
      <p:sp>
        <p:nvSpPr>
          <p:cNvPr name="TextBox 22" id="22"/>
          <p:cNvSpPr txBox="true"/>
          <p:nvPr/>
        </p:nvSpPr>
        <p:spPr>
          <a:xfrm rot="0">
            <a:off x="3639011" y="6085025"/>
            <a:ext cx="1726283" cy="1013988"/>
          </a:xfrm>
          <a:prstGeom prst="rect">
            <a:avLst/>
          </a:prstGeom>
        </p:spPr>
        <p:txBody>
          <a:bodyPr anchor="t" rtlCol="false" tIns="0" lIns="0" bIns="0" rIns="0">
            <a:spAutoFit/>
          </a:bodyPr>
          <a:lstStyle/>
          <a:p>
            <a:pPr algn="ctr">
              <a:lnSpc>
                <a:spcPts val="7036"/>
              </a:lnSpc>
            </a:pPr>
            <a:r>
              <a:rPr lang="en-US" b="true" sz="7329" spc="-219">
                <a:solidFill>
                  <a:srgbClr val="F7B222"/>
                </a:solidFill>
                <a:latin typeface="Poppins Bold"/>
                <a:ea typeface="Poppins Bold"/>
                <a:cs typeface="Poppins Bold"/>
                <a:sym typeface="Poppins Bold"/>
              </a:rPr>
              <a:t>05</a:t>
            </a:r>
          </a:p>
        </p:txBody>
      </p:sp>
      <p:sp>
        <p:nvSpPr>
          <p:cNvPr name="TextBox 23" id="23"/>
          <p:cNvSpPr txBox="true"/>
          <p:nvPr/>
        </p:nvSpPr>
        <p:spPr>
          <a:xfrm rot="0">
            <a:off x="2021626" y="6925222"/>
            <a:ext cx="4961053" cy="425450"/>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FFFFFF"/>
                </a:solidFill>
                <a:latin typeface="Poppins"/>
                <a:ea typeface="Poppins"/>
                <a:cs typeface="Poppins"/>
                <a:sym typeface="Poppins"/>
              </a:rPr>
              <a:t>ANALYSIS AND RESULTS</a:t>
            </a:r>
          </a:p>
        </p:txBody>
      </p:sp>
      <p:sp>
        <p:nvSpPr>
          <p:cNvPr name="TextBox 24" id="24"/>
          <p:cNvSpPr txBox="true"/>
          <p:nvPr/>
        </p:nvSpPr>
        <p:spPr>
          <a:xfrm rot="0">
            <a:off x="7975005" y="6035058"/>
            <a:ext cx="1726283" cy="1013988"/>
          </a:xfrm>
          <a:prstGeom prst="rect">
            <a:avLst/>
          </a:prstGeom>
        </p:spPr>
        <p:txBody>
          <a:bodyPr anchor="t" rtlCol="false" tIns="0" lIns="0" bIns="0" rIns="0">
            <a:spAutoFit/>
          </a:bodyPr>
          <a:lstStyle/>
          <a:p>
            <a:pPr algn="ctr">
              <a:lnSpc>
                <a:spcPts val="7036"/>
              </a:lnSpc>
            </a:pPr>
            <a:r>
              <a:rPr lang="en-US" b="true" sz="7329" spc="-219">
                <a:solidFill>
                  <a:srgbClr val="F7B222"/>
                </a:solidFill>
                <a:latin typeface="Poppins Bold"/>
                <a:ea typeface="Poppins Bold"/>
                <a:cs typeface="Poppins Bold"/>
                <a:sym typeface="Poppins Bold"/>
              </a:rPr>
              <a:t>06</a:t>
            </a:r>
          </a:p>
        </p:txBody>
      </p:sp>
      <p:sp>
        <p:nvSpPr>
          <p:cNvPr name="TextBox 25" id="25"/>
          <p:cNvSpPr txBox="true"/>
          <p:nvPr/>
        </p:nvSpPr>
        <p:spPr>
          <a:xfrm rot="0">
            <a:off x="6313475" y="6925222"/>
            <a:ext cx="4961053" cy="425450"/>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FFFFFF"/>
                </a:solidFill>
                <a:latin typeface="Poppins"/>
                <a:ea typeface="Poppins"/>
                <a:cs typeface="Poppins"/>
                <a:sym typeface="Poppins"/>
              </a:rPr>
              <a:t>INSIGHTS</a:t>
            </a:r>
          </a:p>
        </p:txBody>
      </p:sp>
      <p:sp>
        <p:nvSpPr>
          <p:cNvPr name="TextBox 26" id="26"/>
          <p:cNvSpPr txBox="true"/>
          <p:nvPr/>
        </p:nvSpPr>
        <p:spPr>
          <a:xfrm rot="0">
            <a:off x="10442180" y="6925222"/>
            <a:ext cx="4961053" cy="425450"/>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FFFFFF"/>
                </a:solidFill>
                <a:latin typeface="Poppins"/>
                <a:ea typeface="Poppins"/>
                <a:cs typeface="Poppins"/>
                <a:sym typeface="Poppins"/>
              </a:rPr>
              <a:t>APPLICATIONS</a:t>
            </a:r>
          </a:p>
        </p:txBody>
      </p:sp>
      <p:sp>
        <p:nvSpPr>
          <p:cNvPr name="TextBox 27" id="27"/>
          <p:cNvSpPr txBox="true"/>
          <p:nvPr/>
        </p:nvSpPr>
        <p:spPr>
          <a:xfrm rot="0">
            <a:off x="12059565" y="6085025"/>
            <a:ext cx="1726283" cy="1013988"/>
          </a:xfrm>
          <a:prstGeom prst="rect">
            <a:avLst/>
          </a:prstGeom>
        </p:spPr>
        <p:txBody>
          <a:bodyPr anchor="t" rtlCol="false" tIns="0" lIns="0" bIns="0" rIns="0">
            <a:spAutoFit/>
          </a:bodyPr>
          <a:lstStyle/>
          <a:p>
            <a:pPr algn="ctr">
              <a:lnSpc>
                <a:spcPts val="7036"/>
              </a:lnSpc>
            </a:pPr>
            <a:r>
              <a:rPr lang="en-US" b="true" sz="7329" spc="-219">
                <a:solidFill>
                  <a:srgbClr val="F7B222"/>
                </a:solidFill>
                <a:latin typeface="Poppins Bold"/>
                <a:ea typeface="Poppins Bold"/>
                <a:cs typeface="Poppins Bold"/>
                <a:sym typeface="Poppins Bold"/>
              </a:rPr>
              <a:t>07</a:t>
            </a:r>
          </a:p>
        </p:txBody>
      </p:sp>
      <p:sp>
        <p:nvSpPr>
          <p:cNvPr name="TextBox 28" id="28"/>
          <p:cNvSpPr txBox="true"/>
          <p:nvPr/>
        </p:nvSpPr>
        <p:spPr>
          <a:xfrm rot="0">
            <a:off x="7975005" y="8302165"/>
            <a:ext cx="1726283" cy="1013988"/>
          </a:xfrm>
          <a:prstGeom prst="rect">
            <a:avLst/>
          </a:prstGeom>
        </p:spPr>
        <p:txBody>
          <a:bodyPr anchor="t" rtlCol="false" tIns="0" lIns="0" bIns="0" rIns="0">
            <a:spAutoFit/>
          </a:bodyPr>
          <a:lstStyle/>
          <a:p>
            <a:pPr algn="ctr">
              <a:lnSpc>
                <a:spcPts val="7036"/>
              </a:lnSpc>
            </a:pPr>
            <a:r>
              <a:rPr lang="en-US" b="true" sz="7329" spc="-219">
                <a:solidFill>
                  <a:srgbClr val="F7B222"/>
                </a:solidFill>
                <a:latin typeface="Poppins Bold"/>
                <a:ea typeface="Poppins Bold"/>
                <a:cs typeface="Poppins Bold"/>
                <a:sym typeface="Poppins Bold"/>
              </a:rPr>
              <a:t>08</a:t>
            </a:r>
          </a:p>
        </p:txBody>
      </p:sp>
      <p:sp>
        <p:nvSpPr>
          <p:cNvPr name="TextBox 29" id="29"/>
          <p:cNvSpPr txBox="true"/>
          <p:nvPr/>
        </p:nvSpPr>
        <p:spPr>
          <a:xfrm rot="0">
            <a:off x="6313475" y="9134475"/>
            <a:ext cx="4961053" cy="425450"/>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FFFFFF"/>
                </a:solidFill>
                <a:latin typeface="Poppins"/>
                <a:ea typeface="Poppins"/>
                <a:cs typeface="Poppins"/>
                <a:sym typeface="Poppins"/>
              </a:rPr>
              <a:t>CONCLUSION</a:t>
            </a:r>
          </a:p>
        </p:txBody>
      </p:sp>
      <p:sp>
        <p:nvSpPr>
          <p:cNvPr name="TextBox 30" id="30"/>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88210" y="-3553167"/>
            <a:ext cx="8696667" cy="8696667"/>
            <a:chOff x="0" y="0"/>
            <a:chExt cx="812800" cy="812800"/>
          </a:xfrm>
        </p:grpSpPr>
        <p:sp>
          <p:nvSpPr>
            <p:cNvPr name="Freeform 3" id="3"/>
            <p:cNvSpPr/>
            <p:nvPr/>
          </p:nvSpPr>
          <p:spPr>
            <a:xfrm flipH="false" flipV="false" rot="0">
              <a:off x="19543" y="19543"/>
              <a:ext cx="773714" cy="773714"/>
            </a:xfrm>
            <a:custGeom>
              <a:avLst/>
              <a:gdLst/>
              <a:ahLst/>
              <a:cxnLst/>
              <a:rect r="r" b="b" t="t" l="l"/>
              <a:pathLst>
                <a:path h="773714" w="773714">
                  <a:moveTo>
                    <a:pt x="420219" y="13819"/>
                  </a:moveTo>
                  <a:lnTo>
                    <a:pt x="759895" y="353495"/>
                  </a:lnTo>
                  <a:cubicBezTo>
                    <a:pt x="768743" y="362343"/>
                    <a:pt x="773714" y="374344"/>
                    <a:pt x="773714" y="386857"/>
                  </a:cubicBezTo>
                  <a:cubicBezTo>
                    <a:pt x="773714" y="399370"/>
                    <a:pt x="768743" y="411371"/>
                    <a:pt x="759895" y="420219"/>
                  </a:cubicBezTo>
                  <a:lnTo>
                    <a:pt x="420219" y="759895"/>
                  </a:lnTo>
                  <a:cubicBezTo>
                    <a:pt x="411371" y="768743"/>
                    <a:pt x="399370" y="773714"/>
                    <a:pt x="386857" y="773714"/>
                  </a:cubicBezTo>
                  <a:cubicBezTo>
                    <a:pt x="374344" y="773714"/>
                    <a:pt x="362343" y="768743"/>
                    <a:pt x="353495" y="759895"/>
                  </a:cubicBezTo>
                  <a:lnTo>
                    <a:pt x="13819" y="420219"/>
                  </a:lnTo>
                  <a:cubicBezTo>
                    <a:pt x="4971" y="411371"/>
                    <a:pt x="0" y="399370"/>
                    <a:pt x="0" y="386857"/>
                  </a:cubicBezTo>
                  <a:cubicBezTo>
                    <a:pt x="0" y="374344"/>
                    <a:pt x="4971" y="362343"/>
                    <a:pt x="13819" y="353495"/>
                  </a:cubicBezTo>
                  <a:lnTo>
                    <a:pt x="353495" y="13819"/>
                  </a:lnTo>
                  <a:cubicBezTo>
                    <a:pt x="362343" y="4971"/>
                    <a:pt x="374344" y="0"/>
                    <a:pt x="386857" y="0"/>
                  </a:cubicBezTo>
                  <a:cubicBezTo>
                    <a:pt x="399370" y="0"/>
                    <a:pt x="411371" y="4971"/>
                    <a:pt x="420219" y="13819"/>
                  </a:cubicBezTo>
                  <a:close/>
                </a:path>
              </a:pathLst>
            </a:custGeom>
            <a:solidFill>
              <a:srgbClr val="0A1E22"/>
            </a:solidFill>
          </p:spPr>
        </p:sp>
        <p:sp>
          <p:nvSpPr>
            <p:cNvPr name="TextBox 4" id="4"/>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964057" y="1155987"/>
            <a:ext cx="295243" cy="2952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grpSp>
        <p:nvGrpSpPr>
          <p:cNvPr name="Group 8" id="8"/>
          <p:cNvGrpSpPr/>
          <p:nvPr/>
        </p:nvGrpSpPr>
        <p:grpSpPr>
          <a:xfrm rot="0">
            <a:off x="13788210" y="1367749"/>
            <a:ext cx="4666037" cy="4666037"/>
            <a:chOff x="0" y="0"/>
            <a:chExt cx="812800" cy="812800"/>
          </a:xfrm>
        </p:grpSpPr>
        <p:sp>
          <p:nvSpPr>
            <p:cNvPr name="Freeform 9" id="9"/>
            <p:cNvSpPr/>
            <p:nvPr/>
          </p:nvSpPr>
          <p:spPr>
            <a:xfrm flipH="false" flipV="false" rot="0">
              <a:off x="27840" y="27840"/>
              <a:ext cx="757121" cy="757121"/>
            </a:xfrm>
            <a:custGeom>
              <a:avLst/>
              <a:gdLst/>
              <a:ahLst/>
              <a:cxnLst/>
              <a:rect r="r" b="b" t="t" l="l"/>
              <a:pathLst>
                <a:path h="757121" w="757121">
                  <a:moveTo>
                    <a:pt x="440742" y="34342"/>
                  </a:moveTo>
                  <a:lnTo>
                    <a:pt x="722778" y="316378"/>
                  </a:lnTo>
                  <a:cubicBezTo>
                    <a:pt x="757120" y="350720"/>
                    <a:pt x="757120" y="406400"/>
                    <a:pt x="722778" y="440742"/>
                  </a:cubicBezTo>
                  <a:lnTo>
                    <a:pt x="440742" y="722778"/>
                  </a:lnTo>
                  <a:cubicBezTo>
                    <a:pt x="406400" y="757120"/>
                    <a:pt x="350720" y="757120"/>
                    <a:pt x="316378" y="722778"/>
                  </a:cubicBezTo>
                  <a:lnTo>
                    <a:pt x="34342" y="440742"/>
                  </a:lnTo>
                  <a:cubicBezTo>
                    <a:pt x="0" y="406400"/>
                    <a:pt x="0" y="350720"/>
                    <a:pt x="34342" y="316378"/>
                  </a:cubicBezTo>
                  <a:lnTo>
                    <a:pt x="316378" y="34342"/>
                  </a:lnTo>
                  <a:cubicBezTo>
                    <a:pt x="350720" y="0"/>
                    <a:pt x="406400" y="0"/>
                    <a:pt x="440742" y="34342"/>
                  </a:cubicBezTo>
                  <a:close/>
                </a:path>
              </a:pathLst>
            </a:custGeom>
            <a:blipFill>
              <a:blip r:embed="rId2"/>
              <a:stretch>
                <a:fillRect l="-134885" t="-4922" r="-4922" b="-38962"/>
              </a:stretch>
            </a:blipFill>
            <a:ln w="142875" cap="rnd">
              <a:solidFill>
                <a:srgbClr val="F7B222"/>
              </a:solidFill>
              <a:prstDash val="solid"/>
              <a:round/>
            </a:ln>
          </p:spPr>
        </p:sp>
      </p:grpSp>
      <p:grpSp>
        <p:nvGrpSpPr>
          <p:cNvPr name="Group 10" id="10"/>
          <p:cNvGrpSpPr/>
          <p:nvPr/>
        </p:nvGrpSpPr>
        <p:grpSpPr>
          <a:xfrm rot="0">
            <a:off x="-2313013" y="8792326"/>
            <a:ext cx="8685990" cy="8685990"/>
            <a:chOff x="0" y="0"/>
            <a:chExt cx="812800" cy="812800"/>
          </a:xfrm>
        </p:grpSpPr>
        <p:sp>
          <p:nvSpPr>
            <p:cNvPr name="Freeform 11" id="11"/>
            <p:cNvSpPr/>
            <p:nvPr/>
          </p:nvSpPr>
          <p:spPr>
            <a:xfrm flipH="false" flipV="false" rot="0">
              <a:off x="19567" y="19567"/>
              <a:ext cx="773666" cy="773666"/>
            </a:xfrm>
            <a:custGeom>
              <a:avLst/>
              <a:gdLst/>
              <a:ahLst/>
              <a:cxnLst/>
              <a:rect r="r" b="b" t="t" l="l"/>
              <a:pathLst>
                <a:path h="773666" w="773666">
                  <a:moveTo>
                    <a:pt x="420236" y="13836"/>
                  </a:moveTo>
                  <a:lnTo>
                    <a:pt x="759830" y="353430"/>
                  </a:lnTo>
                  <a:cubicBezTo>
                    <a:pt x="768689" y="362289"/>
                    <a:pt x="773666" y="374304"/>
                    <a:pt x="773666" y="386833"/>
                  </a:cubicBezTo>
                  <a:cubicBezTo>
                    <a:pt x="773666" y="399362"/>
                    <a:pt x="768689" y="411377"/>
                    <a:pt x="759830" y="420236"/>
                  </a:cubicBezTo>
                  <a:lnTo>
                    <a:pt x="420236" y="759830"/>
                  </a:lnTo>
                  <a:cubicBezTo>
                    <a:pt x="411377" y="768689"/>
                    <a:pt x="399362" y="773666"/>
                    <a:pt x="386833" y="773666"/>
                  </a:cubicBezTo>
                  <a:cubicBezTo>
                    <a:pt x="374304" y="773666"/>
                    <a:pt x="362289" y="768689"/>
                    <a:pt x="353430" y="759830"/>
                  </a:cubicBezTo>
                  <a:lnTo>
                    <a:pt x="13836" y="420236"/>
                  </a:lnTo>
                  <a:cubicBezTo>
                    <a:pt x="4977" y="411377"/>
                    <a:pt x="0" y="399362"/>
                    <a:pt x="0" y="386833"/>
                  </a:cubicBezTo>
                  <a:cubicBezTo>
                    <a:pt x="0" y="374304"/>
                    <a:pt x="4977" y="362289"/>
                    <a:pt x="13836" y="353430"/>
                  </a:cubicBezTo>
                  <a:lnTo>
                    <a:pt x="353430" y="13836"/>
                  </a:lnTo>
                  <a:cubicBezTo>
                    <a:pt x="362289" y="4977"/>
                    <a:pt x="374304" y="0"/>
                    <a:pt x="386833" y="0"/>
                  </a:cubicBezTo>
                  <a:cubicBezTo>
                    <a:pt x="399362" y="0"/>
                    <a:pt x="411377" y="4977"/>
                    <a:pt x="420236" y="13836"/>
                  </a:cubicBezTo>
                  <a:close/>
                </a:path>
              </a:pathLst>
            </a:custGeom>
            <a:solidFill>
              <a:srgbClr val="0A1E22"/>
            </a:solidFill>
          </p:spPr>
        </p:sp>
        <p:sp>
          <p:nvSpPr>
            <p:cNvPr name="TextBox 12" id="12"/>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9783436" y="3274176"/>
            <a:ext cx="4004774" cy="5859145"/>
          </a:xfrm>
          <a:prstGeom prst="rect">
            <a:avLst/>
          </a:prstGeom>
        </p:spPr>
        <p:txBody>
          <a:bodyPr anchor="t" rtlCol="false" tIns="0" lIns="0" bIns="0" rIns="0">
            <a:spAutoFit/>
          </a:bodyPr>
          <a:lstStyle/>
          <a:p>
            <a:pPr algn="just">
              <a:lnSpc>
                <a:spcPts val="3079"/>
              </a:lnSpc>
            </a:pPr>
            <a:r>
              <a:rPr lang="en-US" sz="2199">
                <a:solidFill>
                  <a:srgbClr val="000000"/>
                </a:solidFill>
                <a:latin typeface="Poppins"/>
                <a:ea typeface="Poppins"/>
                <a:cs typeface="Poppins"/>
                <a:sym typeface="Poppins"/>
              </a:rPr>
              <a:t>This report details the process of applying K-means clustering to the dataset, from initial data preparation to interpreting the results. Through this analysis, we explore how clustering can provide actionable insights for optimizing marketing strategies and enhancing engagement in the competitive landscape of live commerce.</a:t>
            </a:r>
          </a:p>
          <a:p>
            <a:pPr algn="just">
              <a:lnSpc>
                <a:spcPts val="3079"/>
              </a:lnSpc>
              <a:spcBef>
                <a:spcPct val="0"/>
              </a:spcBef>
            </a:pPr>
          </a:p>
        </p:txBody>
      </p:sp>
      <p:sp>
        <p:nvSpPr>
          <p:cNvPr name="Freeform 14" id="14"/>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3"/>
            <a:stretch>
              <a:fillRect l="-8103" t="0" r="-8103" b="0"/>
            </a:stretch>
          </a:blipFill>
        </p:spPr>
      </p:sp>
      <p:grpSp>
        <p:nvGrpSpPr>
          <p:cNvPr name="Group 15" id="15"/>
          <p:cNvGrpSpPr/>
          <p:nvPr/>
        </p:nvGrpSpPr>
        <p:grpSpPr>
          <a:xfrm rot="0">
            <a:off x="2916672" y="8792326"/>
            <a:ext cx="8685990" cy="8685990"/>
            <a:chOff x="0" y="0"/>
            <a:chExt cx="812800" cy="812800"/>
          </a:xfrm>
        </p:grpSpPr>
        <p:sp>
          <p:nvSpPr>
            <p:cNvPr name="Freeform 16" id="16"/>
            <p:cNvSpPr/>
            <p:nvPr/>
          </p:nvSpPr>
          <p:spPr>
            <a:xfrm flipH="false" flipV="false" rot="0">
              <a:off x="19567" y="19567"/>
              <a:ext cx="773666" cy="773666"/>
            </a:xfrm>
            <a:custGeom>
              <a:avLst/>
              <a:gdLst/>
              <a:ahLst/>
              <a:cxnLst/>
              <a:rect r="r" b="b" t="t" l="l"/>
              <a:pathLst>
                <a:path h="773666" w="773666">
                  <a:moveTo>
                    <a:pt x="420236" y="13836"/>
                  </a:moveTo>
                  <a:lnTo>
                    <a:pt x="759830" y="353430"/>
                  </a:lnTo>
                  <a:cubicBezTo>
                    <a:pt x="768689" y="362289"/>
                    <a:pt x="773666" y="374304"/>
                    <a:pt x="773666" y="386833"/>
                  </a:cubicBezTo>
                  <a:cubicBezTo>
                    <a:pt x="773666" y="399362"/>
                    <a:pt x="768689" y="411377"/>
                    <a:pt x="759830" y="420236"/>
                  </a:cubicBezTo>
                  <a:lnTo>
                    <a:pt x="420236" y="759830"/>
                  </a:lnTo>
                  <a:cubicBezTo>
                    <a:pt x="411377" y="768689"/>
                    <a:pt x="399362" y="773666"/>
                    <a:pt x="386833" y="773666"/>
                  </a:cubicBezTo>
                  <a:cubicBezTo>
                    <a:pt x="374304" y="773666"/>
                    <a:pt x="362289" y="768689"/>
                    <a:pt x="353430" y="759830"/>
                  </a:cubicBezTo>
                  <a:lnTo>
                    <a:pt x="13836" y="420236"/>
                  </a:lnTo>
                  <a:cubicBezTo>
                    <a:pt x="4977" y="411377"/>
                    <a:pt x="0" y="399362"/>
                    <a:pt x="0" y="386833"/>
                  </a:cubicBezTo>
                  <a:cubicBezTo>
                    <a:pt x="0" y="374304"/>
                    <a:pt x="4977" y="362289"/>
                    <a:pt x="13836" y="353430"/>
                  </a:cubicBezTo>
                  <a:lnTo>
                    <a:pt x="353430" y="13836"/>
                  </a:lnTo>
                  <a:cubicBezTo>
                    <a:pt x="362289" y="4977"/>
                    <a:pt x="374304" y="0"/>
                    <a:pt x="386833" y="0"/>
                  </a:cubicBezTo>
                  <a:cubicBezTo>
                    <a:pt x="399362" y="0"/>
                    <a:pt x="411377" y="4977"/>
                    <a:pt x="420236" y="13836"/>
                  </a:cubicBezTo>
                  <a:close/>
                </a:path>
              </a:pathLst>
            </a:custGeom>
            <a:solidFill>
              <a:srgbClr val="0A1E22"/>
            </a:solidFill>
          </p:spPr>
        </p:sp>
        <p:sp>
          <p:nvSpPr>
            <p:cNvPr name="TextBox 17" id="17"/>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7777338" y="8792326"/>
            <a:ext cx="8685990" cy="8685990"/>
            <a:chOff x="0" y="0"/>
            <a:chExt cx="812800" cy="812800"/>
          </a:xfrm>
        </p:grpSpPr>
        <p:sp>
          <p:nvSpPr>
            <p:cNvPr name="Freeform 19" id="19"/>
            <p:cNvSpPr/>
            <p:nvPr/>
          </p:nvSpPr>
          <p:spPr>
            <a:xfrm flipH="false" flipV="false" rot="0">
              <a:off x="19567" y="19567"/>
              <a:ext cx="773666" cy="773666"/>
            </a:xfrm>
            <a:custGeom>
              <a:avLst/>
              <a:gdLst/>
              <a:ahLst/>
              <a:cxnLst/>
              <a:rect r="r" b="b" t="t" l="l"/>
              <a:pathLst>
                <a:path h="773666" w="773666">
                  <a:moveTo>
                    <a:pt x="420236" y="13836"/>
                  </a:moveTo>
                  <a:lnTo>
                    <a:pt x="759830" y="353430"/>
                  </a:lnTo>
                  <a:cubicBezTo>
                    <a:pt x="768689" y="362289"/>
                    <a:pt x="773666" y="374304"/>
                    <a:pt x="773666" y="386833"/>
                  </a:cubicBezTo>
                  <a:cubicBezTo>
                    <a:pt x="773666" y="399362"/>
                    <a:pt x="768689" y="411377"/>
                    <a:pt x="759830" y="420236"/>
                  </a:cubicBezTo>
                  <a:lnTo>
                    <a:pt x="420236" y="759830"/>
                  </a:lnTo>
                  <a:cubicBezTo>
                    <a:pt x="411377" y="768689"/>
                    <a:pt x="399362" y="773666"/>
                    <a:pt x="386833" y="773666"/>
                  </a:cubicBezTo>
                  <a:cubicBezTo>
                    <a:pt x="374304" y="773666"/>
                    <a:pt x="362289" y="768689"/>
                    <a:pt x="353430" y="759830"/>
                  </a:cubicBezTo>
                  <a:lnTo>
                    <a:pt x="13836" y="420236"/>
                  </a:lnTo>
                  <a:cubicBezTo>
                    <a:pt x="4977" y="411377"/>
                    <a:pt x="0" y="399362"/>
                    <a:pt x="0" y="386833"/>
                  </a:cubicBezTo>
                  <a:cubicBezTo>
                    <a:pt x="0" y="374304"/>
                    <a:pt x="4977" y="362289"/>
                    <a:pt x="13836" y="353430"/>
                  </a:cubicBezTo>
                  <a:lnTo>
                    <a:pt x="353430" y="13836"/>
                  </a:lnTo>
                  <a:cubicBezTo>
                    <a:pt x="362289" y="4977"/>
                    <a:pt x="374304" y="0"/>
                    <a:pt x="386833" y="0"/>
                  </a:cubicBezTo>
                  <a:cubicBezTo>
                    <a:pt x="399362" y="0"/>
                    <a:pt x="411377" y="4977"/>
                    <a:pt x="420236" y="13836"/>
                  </a:cubicBezTo>
                  <a:close/>
                </a:path>
              </a:pathLst>
            </a:custGeom>
            <a:solidFill>
              <a:srgbClr val="0A1E22"/>
            </a:solidFill>
          </p:spPr>
        </p:sp>
        <p:sp>
          <p:nvSpPr>
            <p:cNvPr name="TextBox 20" id="20"/>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1855636" y="2019282"/>
            <a:ext cx="7551684" cy="1016769"/>
          </a:xfrm>
          <a:prstGeom prst="rect">
            <a:avLst/>
          </a:prstGeom>
        </p:spPr>
        <p:txBody>
          <a:bodyPr anchor="t" rtlCol="false" tIns="0" lIns="0" bIns="0" rIns="0">
            <a:spAutoFit/>
          </a:bodyPr>
          <a:lstStyle/>
          <a:p>
            <a:pPr algn="l">
              <a:lnSpc>
                <a:spcPts val="7036"/>
              </a:lnSpc>
            </a:pPr>
            <a:r>
              <a:rPr lang="en-US" b="true" sz="7329" spc="-219">
                <a:solidFill>
                  <a:srgbClr val="0A1E22"/>
                </a:solidFill>
                <a:latin typeface="Poppins Bold"/>
                <a:ea typeface="Poppins Bold"/>
                <a:cs typeface="Poppins Bold"/>
                <a:sym typeface="Poppins Bold"/>
              </a:rPr>
              <a:t>INTRODUCTION</a:t>
            </a:r>
          </a:p>
        </p:txBody>
      </p:sp>
      <p:sp>
        <p:nvSpPr>
          <p:cNvPr name="TextBox 22" id="22"/>
          <p:cNvSpPr txBox="true"/>
          <p:nvPr/>
        </p:nvSpPr>
        <p:spPr>
          <a:xfrm rot="0">
            <a:off x="139769" y="3207501"/>
            <a:ext cx="4611266" cy="5584825"/>
          </a:xfrm>
          <a:prstGeom prst="rect">
            <a:avLst/>
          </a:prstGeom>
        </p:spPr>
        <p:txBody>
          <a:bodyPr anchor="t" rtlCol="false" tIns="0" lIns="0" bIns="0" rIns="0">
            <a:spAutoFit/>
          </a:bodyPr>
          <a:lstStyle/>
          <a:p>
            <a:pPr algn="just" marL="0" indent="0" lvl="0">
              <a:lnSpc>
                <a:spcPts val="3739"/>
              </a:lnSpc>
              <a:spcBef>
                <a:spcPct val="0"/>
              </a:spcBef>
            </a:pPr>
            <a:r>
              <a:rPr lang="en-US" sz="2199">
                <a:solidFill>
                  <a:srgbClr val="0A1E22"/>
                </a:solidFill>
                <a:latin typeface="Poppins"/>
                <a:ea typeface="Poppins"/>
                <a:cs typeface="Poppins"/>
                <a:sym typeface="Poppins"/>
              </a:rPr>
              <a:t>In the dynamic realm of digital marketing, particularly within the fashion and cosmetics sectors, understanding customer behavior and segmenting audiences effectively is crucial. As part of a comprehensive machine learning course, I undertook a project to analyze a dataset of Facebook Live Sellers in Thailand, focusing on fashion and cosmetics retailers.</a:t>
            </a:r>
          </a:p>
        </p:txBody>
      </p:sp>
      <p:sp>
        <p:nvSpPr>
          <p:cNvPr name="TextBox 23" id="23"/>
          <p:cNvSpPr txBox="true"/>
          <p:nvPr/>
        </p:nvSpPr>
        <p:spPr>
          <a:xfrm rot="0">
            <a:off x="5074885" y="3274176"/>
            <a:ext cx="4382586" cy="50780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Poppins"/>
                <a:ea typeface="Poppins"/>
                <a:cs typeface="Poppins"/>
                <a:sym typeface="Poppins"/>
              </a:rPr>
              <a:t>The goal of this project was to leverage K-means clustering to uncover hidden patterns and segment the sellers based on their social media performance. By applying this clustering technique, we aimed to identify distinct groups within the dataset, revealing insights into how different sellers engage with their audience and perform on Facebook Live.</a:t>
            </a:r>
          </a:p>
        </p:txBody>
      </p:sp>
      <p:sp>
        <p:nvSpPr>
          <p:cNvPr name="TextBox 24" id="24"/>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000000"/>
                </a:solidFill>
                <a:latin typeface="Poppins Bold"/>
                <a:ea typeface="Poppins Bold"/>
                <a:cs typeface="Poppins Bold"/>
                <a:sym typeface="Poppins Bold"/>
              </a:rPr>
              <a:t>FINLATICS</a:t>
            </a:r>
          </a:p>
          <a:p>
            <a:pPr algn="l">
              <a:lnSpc>
                <a:spcPts val="768"/>
              </a:lnSpc>
            </a:pPr>
            <a:r>
              <a:rPr lang="en-US" sz="800" b="true">
                <a:solidFill>
                  <a:srgbClr val="000000"/>
                </a:solidFill>
                <a:latin typeface="Poppins Bold"/>
                <a:ea typeface="Poppins Bold"/>
                <a:cs typeface="Poppins Bold"/>
                <a:sym typeface="Poppins Bold"/>
              </a:rPr>
              <a:t>ENABLING LEARNING AND INSIGHTS</a:t>
            </a:r>
          </a:p>
        </p:txBody>
      </p:sp>
      <p:sp>
        <p:nvSpPr>
          <p:cNvPr name="TextBox 25" id="25"/>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38634" y="-6166940"/>
            <a:ext cx="14289717" cy="14482690"/>
            <a:chOff x="0" y="0"/>
            <a:chExt cx="812800" cy="823776"/>
          </a:xfrm>
        </p:grpSpPr>
        <p:sp>
          <p:nvSpPr>
            <p:cNvPr name="Freeform 3" id="3"/>
            <p:cNvSpPr/>
            <p:nvPr/>
          </p:nvSpPr>
          <p:spPr>
            <a:xfrm flipH="false" flipV="false" rot="0">
              <a:off x="8986" y="12007"/>
              <a:ext cx="794828" cy="799763"/>
            </a:xfrm>
            <a:custGeom>
              <a:avLst/>
              <a:gdLst/>
              <a:ahLst/>
              <a:cxnLst/>
              <a:rect r="r" b="b" t="t" l="l"/>
              <a:pathLst>
                <a:path h="799763" w="794828">
                  <a:moveTo>
                    <a:pt x="417582" y="8433"/>
                  </a:moveTo>
                  <a:lnTo>
                    <a:pt x="783646" y="379441"/>
                  </a:lnTo>
                  <a:cubicBezTo>
                    <a:pt x="794828" y="390774"/>
                    <a:pt x="794828" y="408988"/>
                    <a:pt x="783646" y="420321"/>
                  </a:cubicBezTo>
                  <a:lnTo>
                    <a:pt x="417582" y="791329"/>
                  </a:lnTo>
                  <a:cubicBezTo>
                    <a:pt x="412258" y="796725"/>
                    <a:pt x="404994" y="799762"/>
                    <a:pt x="397414" y="799762"/>
                  </a:cubicBezTo>
                  <a:cubicBezTo>
                    <a:pt x="389834" y="799762"/>
                    <a:pt x="382570" y="796725"/>
                    <a:pt x="377246" y="791329"/>
                  </a:cubicBezTo>
                  <a:lnTo>
                    <a:pt x="11182" y="420321"/>
                  </a:lnTo>
                  <a:cubicBezTo>
                    <a:pt x="0" y="408988"/>
                    <a:pt x="0" y="390774"/>
                    <a:pt x="11182" y="379441"/>
                  </a:cubicBezTo>
                  <a:lnTo>
                    <a:pt x="377246" y="8433"/>
                  </a:lnTo>
                  <a:cubicBezTo>
                    <a:pt x="382570" y="3037"/>
                    <a:pt x="389834" y="0"/>
                    <a:pt x="397414" y="0"/>
                  </a:cubicBezTo>
                  <a:cubicBezTo>
                    <a:pt x="404994" y="0"/>
                    <a:pt x="412258" y="3037"/>
                    <a:pt x="417582" y="8433"/>
                  </a:cubicBezTo>
                  <a:close/>
                </a:path>
              </a:pathLst>
            </a:custGeom>
            <a:solidFill>
              <a:srgbClr val="0A1E22"/>
            </a:solidFill>
          </p:spPr>
        </p:sp>
        <p:sp>
          <p:nvSpPr>
            <p:cNvPr name="TextBox 4" id="4"/>
            <p:cNvSpPr txBox="true"/>
            <p:nvPr/>
          </p:nvSpPr>
          <p:spPr>
            <a:xfrm>
              <a:off x="139700" y="84437"/>
              <a:ext cx="533400" cy="597753"/>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964057" y="1155987"/>
            <a:ext cx="295243" cy="2952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grpSp>
        <p:nvGrpSpPr>
          <p:cNvPr name="Group 8" id="8"/>
          <p:cNvGrpSpPr/>
          <p:nvPr/>
        </p:nvGrpSpPr>
        <p:grpSpPr>
          <a:xfrm rot="0">
            <a:off x="11544571" y="3527478"/>
            <a:ext cx="4365290" cy="423356"/>
            <a:chOff x="0" y="0"/>
            <a:chExt cx="1149706" cy="111501"/>
          </a:xfrm>
        </p:grpSpPr>
        <p:sp>
          <p:nvSpPr>
            <p:cNvPr name="Freeform 9" id="9"/>
            <p:cNvSpPr/>
            <p:nvPr/>
          </p:nvSpPr>
          <p:spPr>
            <a:xfrm flipH="false" flipV="false" rot="0">
              <a:off x="0" y="0"/>
              <a:ext cx="1149706" cy="111501"/>
            </a:xfrm>
            <a:custGeom>
              <a:avLst/>
              <a:gdLst/>
              <a:ahLst/>
              <a:cxnLst/>
              <a:rect r="r" b="b" t="t" l="l"/>
              <a:pathLst>
                <a:path h="111501" w="1149706">
                  <a:moveTo>
                    <a:pt x="55751" y="0"/>
                  </a:moveTo>
                  <a:lnTo>
                    <a:pt x="1093955" y="0"/>
                  </a:lnTo>
                  <a:cubicBezTo>
                    <a:pt x="1108741" y="0"/>
                    <a:pt x="1122922" y="5874"/>
                    <a:pt x="1133377" y="16329"/>
                  </a:cubicBezTo>
                  <a:cubicBezTo>
                    <a:pt x="1143832" y="26784"/>
                    <a:pt x="1149706" y="40965"/>
                    <a:pt x="1149706" y="55751"/>
                  </a:cubicBezTo>
                  <a:lnTo>
                    <a:pt x="1149706" y="55751"/>
                  </a:lnTo>
                  <a:cubicBezTo>
                    <a:pt x="1149706" y="86541"/>
                    <a:pt x="1124745" y="111501"/>
                    <a:pt x="1093955" y="111501"/>
                  </a:cubicBezTo>
                  <a:lnTo>
                    <a:pt x="55751" y="111501"/>
                  </a:lnTo>
                  <a:cubicBezTo>
                    <a:pt x="24960" y="111501"/>
                    <a:pt x="0" y="86541"/>
                    <a:pt x="0" y="55751"/>
                  </a:cubicBezTo>
                  <a:lnTo>
                    <a:pt x="0" y="55751"/>
                  </a:lnTo>
                  <a:cubicBezTo>
                    <a:pt x="0" y="24960"/>
                    <a:pt x="24960" y="0"/>
                    <a:pt x="55751" y="0"/>
                  </a:cubicBezTo>
                  <a:close/>
                </a:path>
              </a:pathLst>
            </a:custGeom>
            <a:solidFill>
              <a:srgbClr val="F7B222"/>
            </a:solidFill>
          </p:spPr>
        </p:sp>
        <p:sp>
          <p:nvSpPr>
            <p:cNvPr name="TextBox 10" id="10"/>
            <p:cNvSpPr txBox="true"/>
            <p:nvPr/>
          </p:nvSpPr>
          <p:spPr>
            <a:xfrm>
              <a:off x="0" y="-123825"/>
              <a:ext cx="1149706" cy="235326"/>
            </a:xfrm>
            <a:prstGeom prst="rect">
              <a:avLst/>
            </a:prstGeom>
          </p:spPr>
          <p:txBody>
            <a:bodyPr anchor="ctr" rtlCol="false" tIns="50800" lIns="50800" bIns="50800" rIns="50800"/>
            <a:lstStyle/>
            <a:p>
              <a:pPr algn="ctr">
                <a:lnSpc>
                  <a:spcPts val="3910"/>
                </a:lnSpc>
              </a:pPr>
            </a:p>
          </p:txBody>
        </p:sp>
      </p:grpSp>
      <p:grpSp>
        <p:nvGrpSpPr>
          <p:cNvPr name="Group 11" id="11"/>
          <p:cNvGrpSpPr/>
          <p:nvPr/>
        </p:nvGrpSpPr>
        <p:grpSpPr>
          <a:xfrm rot="0">
            <a:off x="4535233" y="1847811"/>
            <a:ext cx="5422267" cy="5422267"/>
            <a:chOff x="0" y="0"/>
            <a:chExt cx="812800" cy="812800"/>
          </a:xfrm>
        </p:grpSpPr>
        <p:sp>
          <p:nvSpPr>
            <p:cNvPr name="Freeform 12" id="12"/>
            <p:cNvSpPr/>
            <p:nvPr/>
          </p:nvSpPr>
          <p:spPr>
            <a:xfrm flipH="false" flipV="false" rot="-18000">
              <a:off x="23837" y="23837"/>
              <a:ext cx="765127" cy="765127"/>
            </a:xfrm>
            <a:custGeom>
              <a:avLst/>
              <a:gdLst/>
              <a:ahLst/>
              <a:cxnLst/>
              <a:rect r="r" b="b" t="t" l="l"/>
              <a:pathLst>
                <a:path h="765127" w="765127">
                  <a:moveTo>
                    <a:pt x="437919" y="29957"/>
                  </a:moveTo>
                  <a:lnTo>
                    <a:pt x="735729" y="330902"/>
                  </a:lnTo>
                  <a:cubicBezTo>
                    <a:pt x="765126" y="360609"/>
                    <a:pt x="764875" y="408522"/>
                    <a:pt x="735169" y="437919"/>
                  </a:cubicBezTo>
                  <a:lnTo>
                    <a:pt x="434224" y="735729"/>
                  </a:lnTo>
                  <a:cubicBezTo>
                    <a:pt x="404517" y="765126"/>
                    <a:pt x="356604" y="764875"/>
                    <a:pt x="327207" y="735169"/>
                  </a:cubicBezTo>
                  <a:lnTo>
                    <a:pt x="29397" y="434224"/>
                  </a:lnTo>
                  <a:cubicBezTo>
                    <a:pt x="0" y="404517"/>
                    <a:pt x="251" y="356604"/>
                    <a:pt x="29957" y="327207"/>
                  </a:cubicBezTo>
                  <a:lnTo>
                    <a:pt x="330902" y="29397"/>
                  </a:lnTo>
                  <a:cubicBezTo>
                    <a:pt x="360609" y="0"/>
                    <a:pt x="408522" y="251"/>
                    <a:pt x="437919" y="29957"/>
                  </a:cubicBezTo>
                  <a:close/>
                </a:path>
              </a:pathLst>
            </a:custGeom>
            <a:blipFill>
              <a:blip r:embed="rId2"/>
              <a:stretch>
                <a:fillRect l="-36451" t="-4178" r="-4178" b="-50205"/>
              </a:stretch>
            </a:blipFill>
            <a:ln w="142875" cap="rnd">
              <a:solidFill>
                <a:srgbClr val="F7B222"/>
              </a:solidFill>
              <a:prstDash val="solid"/>
              <a:round/>
            </a:ln>
          </p:spPr>
        </p:sp>
      </p:grpSp>
      <p:grpSp>
        <p:nvGrpSpPr>
          <p:cNvPr name="Group 13" id="13"/>
          <p:cNvGrpSpPr/>
          <p:nvPr/>
        </p:nvGrpSpPr>
        <p:grpSpPr>
          <a:xfrm rot="0">
            <a:off x="511257" y="3950835"/>
            <a:ext cx="5422267" cy="5422267"/>
            <a:chOff x="0" y="0"/>
            <a:chExt cx="812800" cy="812800"/>
          </a:xfrm>
        </p:grpSpPr>
        <p:sp>
          <p:nvSpPr>
            <p:cNvPr name="Freeform 14" id="14"/>
            <p:cNvSpPr/>
            <p:nvPr/>
          </p:nvSpPr>
          <p:spPr>
            <a:xfrm flipH="false" flipV="false" rot="0">
              <a:off x="23957" y="23957"/>
              <a:ext cx="764886" cy="764886"/>
            </a:xfrm>
            <a:custGeom>
              <a:avLst/>
              <a:gdLst/>
              <a:ahLst/>
              <a:cxnLst/>
              <a:rect r="r" b="b" t="t" l="l"/>
              <a:pathLst>
                <a:path h="764886" w="764886">
                  <a:moveTo>
                    <a:pt x="435952" y="29552"/>
                  </a:moveTo>
                  <a:lnTo>
                    <a:pt x="735334" y="328934"/>
                  </a:lnTo>
                  <a:cubicBezTo>
                    <a:pt x="764886" y="358486"/>
                    <a:pt x="764886" y="406400"/>
                    <a:pt x="735334" y="435952"/>
                  </a:cubicBezTo>
                  <a:lnTo>
                    <a:pt x="435952" y="735334"/>
                  </a:lnTo>
                  <a:cubicBezTo>
                    <a:pt x="406400" y="764886"/>
                    <a:pt x="358486" y="764886"/>
                    <a:pt x="328934" y="735334"/>
                  </a:cubicBezTo>
                  <a:lnTo>
                    <a:pt x="29552" y="435952"/>
                  </a:lnTo>
                  <a:cubicBezTo>
                    <a:pt x="0" y="406400"/>
                    <a:pt x="0" y="358486"/>
                    <a:pt x="29552" y="328934"/>
                  </a:cubicBezTo>
                  <a:lnTo>
                    <a:pt x="328934" y="29552"/>
                  </a:lnTo>
                  <a:cubicBezTo>
                    <a:pt x="358486" y="0"/>
                    <a:pt x="406400" y="0"/>
                    <a:pt x="435952" y="29552"/>
                  </a:cubicBezTo>
                  <a:close/>
                </a:path>
              </a:pathLst>
            </a:custGeom>
            <a:blipFill>
              <a:blip r:embed="rId2"/>
              <a:stretch>
                <a:fillRect l="0" t="-4890" r="-54418" b="-64630"/>
              </a:stretch>
            </a:blipFill>
            <a:ln w="142875" cap="rnd">
              <a:solidFill>
                <a:srgbClr val="F7B222"/>
              </a:solidFill>
              <a:prstDash val="solid"/>
              <a:round/>
            </a:ln>
          </p:spPr>
        </p:sp>
      </p:grpSp>
      <p:sp>
        <p:nvSpPr>
          <p:cNvPr name="TextBox 15" id="15"/>
          <p:cNvSpPr txBox="true"/>
          <p:nvPr/>
        </p:nvSpPr>
        <p:spPr>
          <a:xfrm rot="0">
            <a:off x="10716387" y="1943061"/>
            <a:ext cx="6021657" cy="1013988"/>
          </a:xfrm>
          <a:prstGeom prst="rect">
            <a:avLst/>
          </a:prstGeom>
        </p:spPr>
        <p:txBody>
          <a:bodyPr anchor="t" rtlCol="false" tIns="0" lIns="0" bIns="0" rIns="0">
            <a:spAutoFit/>
          </a:bodyPr>
          <a:lstStyle/>
          <a:p>
            <a:pPr algn="ctr">
              <a:lnSpc>
                <a:spcPts val="7036"/>
              </a:lnSpc>
            </a:pPr>
            <a:r>
              <a:rPr lang="en-US" b="true" sz="7329" spc="-219">
                <a:solidFill>
                  <a:srgbClr val="0A1E22"/>
                </a:solidFill>
                <a:latin typeface="Poppins Bold"/>
                <a:ea typeface="Poppins Bold"/>
                <a:cs typeface="Poppins Bold"/>
                <a:sym typeface="Poppins Bold"/>
              </a:rPr>
              <a:t>OBJECTIVES</a:t>
            </a:r>
          </a:p>
        </p:txBody>
      </p:sp>
      <p:sp>
        <p:nvSpPr>
          <p:cNvPr name="TextBox 16" id="16"/>
          <p:cNvSpPr txBox="true"/>
          <p:nvPr/>
        </p:nvSpPr>
        <p:spPr>
          <a:xfrm rot="0">
            <a:off x="10226993" y="4021138"/>
            <a:ext cx="6884686" cy="1323975"/>
          </a:xfrm>
          <a:prstGeom prst="rect">
            <a:avLst/>
          </a:prstGeom>
        </p:spPr>
        <p:txBody>
          <a:bodyPr anchor="t" rtlCol="false" tIns="0" lIns="0" bIns="0" rIns="0">
            <a:spAutoFit/>
          </a:bodyPr>
          <a:lstStyle/>
          <a:p>
            <a:pPr algn="ctr">
              <a:lnSpc>
                <a:spcPts val="3569"/>
              </a:lnSpc>
            </a:pPr>
            <a:r>
              <a:rPr lang="en-US" sz="2100">
                <a:solidFill>
                  <a:srgbClr val="0A1E22"/>
                </a:solidFill>
                <a:latin typeface="Poppins"/>
                <a:ea typeface="Poppins"/>
                <a:cs typeface="Poppins"/>
                <a:sym typeface="Poppins"/>
              </a:rPr>
              <a:t>Determine which metrics (e.g., page likes, engagement rates) most significantly impact the success of live selling.</a:t>
            </a:r>
          </a:p>
        </p:txBody>
      </p:sp>
      <p:sp>
        <p:nvSpPr>
          <p:cNvPr name="TextBox 17" id="17"/>
          <p:cNvSpPr txBox="true"/>
          <p:nvPr/>
        </p:nvSpPr>
        <p:spPr>
          <a:xfrm rot="0">
            <a:off x="11248749" y="3614932"/>
            <a:ext cx="4956933" cy="267499"/>
          </a:xfrm>
          <a:prstGeom prst="rect">
            <a:avLst/>
          </a:prstGeom>
        </p:spPr>
        <p:txBody>
          <a:bodyPr anchor="t" rtlCol="false" tIns="0" lIns="0" bIns="0" rIns="0">
            <a:spAutoFit/>
          </a:bodyPr>
          <a:lstStyle/>
          <a:p>
            <a:pPr algn="ctr">
              <a:lnSpc>
                <a:spcPts val="1825"/>
              </a:lnSpc>
            </a:pPr>
            <a:r>
              <a:rPr lang="en-US" b="true" sz="1901">
                <a:solidFill>
                  <a:srgbClr val="0A1E22"/>
                </a:solidFill>
                <a:latin typeface="Poppins Bold"/>
                <a:ea typeface="Poppins Bold"/>
                <a:cs typeface="Poppins Bold"/>
                <a:sym typeface="Poppins Bold"/>
              </a:rPr>
              <a:t>IDENTIFY KEY INFLUENCERS</a:t>
            </a:r>
          </a:p>
        </p:txBody>
      </p:sp>
      <p:grpSp>
        <p:nvGrpSpPr>
          <p:cNvPr name="Group 18" id="18"/>
          <p:cNvGrpSpPr/>
          <p:nvPr/>
        </p:nvGrpSpPr>
        <p:grpSpPr>
          <a:xfrm rot="0">
            <a:off x="11695082" y="5727617"/>
            <a:ext cx="4365290" cy="423356"/>
            <a:chOff x="0" y="0"/>
            <a:chExt cx="1149706" cy="111501"/>
          </a:xfrm>
        </p:grpSpPr>
        <p:sp>
          <p:nvSpPr>
            <p:cNvPr name="Freeform 19" id="19"/>
            <p:cNvSpPr/>
            <p:nvPr/>
          </p:nvSpPr>
          <p:spPr>
            <a:xfrm flipH="false" flipV="false" rot="0">
              <a:off x="0" y="0"/>
              <a:ext cx="1149706" cy="111501"/>
            </a:xfrm>
            <a:custGeom>
              <a:avLst/>
              <a:gdLst/>
              <a:ahLst/>
              <a:cxnLst/>
              <a:rect r="r" b="b" t="t" l="l"/>
              <a:pathLst>
                <a:path h="111501" w="1149706">
                  <a:moveTo>
                    <a:pt x="55751" y="0"/>
                  </a:moveTo>
                  <a:lnTo>
                    <a:pt x="1093955" y="0"/>
                  </a:lnTo>
                  <a:cubicBezTo>
                    <a:pt x="1108741" y="0"/>
                    <a:pt x="1122922" y="5874"/>
                    <a:pt x="1133377" y="16329"/>
                  </a:cubicBezTo>
                  <a:cubicBezTo>
                    <a:pt x="1143832" y="26784"/>
                    <a:pt x="1149706" y="40965"/>
                    <a:pt x="1149706" y="55751"/>
                  </a:cubicBezTo>
                  <a:lnTo>
                    <a:pt x="1149706" y="55751"/>
                  </a:lnTo>
                  <a:cubicBezTo>
                    <a:pt x="1149706" y="86541"/>
                    <a:pt x="1124745" y="111501"/>
                    <a:pt x="1093955" y="111501"/>
                  </a:cubicBezTo>
                  <a:lnTo>
                    <a:pt x="55751" y="111501"/>
                  </a:lnTo>
                  <a:cubicBezTo>
                    <a:pt x="24960" y="111501"/>
                    <a:pt x="0" y="86541"/>
                    <a:pt x="0" y="55751"/>
                  </a:cubicBezTo>
                  <a:lnTo>
                    <a:pt x="0" y="55751"/>
                  </a:lnTo>
                  <a:cubicBezTo>
                    <a:pt x="0" y="24960"/>
                    <a:pt x="24960" y="0"/>
                    <a:pt x="55751" y="0"/>
                  </a:cubicBezTo>
                  <a:close/>
                </a:path>
              </a:pathLst>
            </a:custGeom>
            <a:solidFill>
              <a:srgbClr val="F7B222"/>
            </a:solidFill>
          </p:spPr>
        </p:sp>
        <p:sp>
          <p:nvSpPr>
            <p:cNvPr name="TextBox 20" id="20"/>
            <p:cNvSpPr txBox="true"/>
            <p:nvPr/>
          </p:nvSpPr>
          <p:spPr>
            <a:xfrm>
              <a:off x="0" y="-123825"/>
              <a:ext cx="1149706" cy="235326"/>
            </a:xfrm>
            <a:prstGeom prst="rect">
              <a:avLst/>
            </a:prstGeom>
          </p:spPr>
          <p:txBody>
            <a:bodyPr anchor="ctr" rtlCol="false" tIns="50800" lIns="50800" bIns="50800" rIns="50800"/>
            <a:lstStyle/>
            <a:p>
              <a:pPr algn="ctr">
                <a:lnSpc>
                  <a:spcPts val="3910"/>
                </a:lnSpc>
              </a:pPr>
            </a:p>
          </p:txBody>
        </p:sp>
      </p:grpSp>
      <p:sp>
        <p:nvSpPr>
          <p:cNvPr name="TextBox 21" id="21"/>
          <p:cNvSpPr txBox="true"/>
          <p:nvPr/>
        </p:nvSpPr>
        <p:spPr>
          <a:xfrm rot="0">
            <a:off x="11399261" y="5815070"/>
            <a:ext cx="4956933" cy="267499"/>
          </a:xfrm>
          <a:prstGeom prst="rect">
            <a:avLst/>
          </a:prstGeom>
        </p:spPr>
        <p:txBody>
          <a:bodyPr anchor="t" rtlCol="false" tIns="0" lIns="0" bIns="0" rIns="0">
            <a:spAutoFit/>
          </a:bodyPr>
          <a:lstStyle/>
          <a:p>
            <a:pPr algn="ctr">
              <a:lnSpc>
                <a:spcPts val="1825"/>
              </a:lnSpc>
            </a:pPr>
            <a:r>
              <a:rPr lang="en-US" b="true" sz="1901">
                <a:solidFill>
                  <a:srgbClr val="0A1E22"/>
                </a:solidFill>
                <a:latin typeface="Poppins Bold"/>
                <a:ea typeface="Poppins Bold"/>
                <a:cs typeface="Poppins Bold"/>
                <a:sym typeface="Poppins Bold"/>
              </a:rPr>
              <a:t>PREDICT PERFORMANCE</a:t>
            </a:r>
          </a:p>
        </p:txBody>
      </p:sp>
      <p:sp>
        <p:nvSpPr>
          <p:cNvPr name="TextBox 22" id="22"/>
          <p:cNvSpPr txBox="true"/>
          <p:nvPr/>
        </p:nvSpPr>
        <p:spPr>
          <a:xfrm rot="0">
            <a:off x="10033814" y="6274798"/>
            <a:ext cx="7386803" cy="876300"/>
          </a:xfrm>
          <a:prstGeom prst="rect">
            <a:avLst/>
          </a:prstGeom>
        </p:spPr>
        <p:txBody>
          <a:bodyPr anchor="t" rtlCol="false" tIns="0" lIns="0" bIns="0" rIns="0">
            <a:spAutoFit/>
          </a:bodyPr>
          <a:lstStyle/>
          <a:p>
            <a:pPr algn="ctr">
              <a:lnSpc>
                <a:spcPts val="3569"/>
              </a:lnSpc>
            </a:pPr>
            <a:r>
              <a:rPr lang="en-US" sz="2100">
                <a:solidFill>
                  <a:srgbClr val="0A1E22"/>
                </a:solidFill>
                <a:latin typeface="Poppins"/>
                <a:ea typeface="Poppins"/>
                <a:cs typeface="Poppins"/>
                <a:sym typeface="Poppins"/>
              </a:rPr>
              <a:t>Develop predictive models to estimate future performance based on current data trends.</a:t>
            </a:r>
          </a:p>
        </p:txBody>
      </p:sp>
      <p:grpSp>
        <p:nvGrpSpPr>
          <p:cNvPr name="Group 23" id="23"/>
          <p:cNvGrpSpPr/>
          <p:nvPr/>
        </p:nvGrpSpPr>
        <p:grpSpPr>
          <a:xfrm rot="0">
            <a:off x="11695082" y="7568610"/>
            <a:ext cx="4365290" cy="423356"/>
            <a:chOff x="0" y="0"/>
            <a:chExt cx="1149706" cy="111501"/>
          </a:xfrm>
        </p:grpSpPr>
        <p:sp>
          <p:nvSpPr>
            <p:cNvPr name="Freeform 24" id="24"/>
            <p:cNvSpPr/>
            <p:nvPr/>
          </p:nvSpPr>
          <p:spPr>
            <a:xfrm flipH="false" flipV="false" rot="0">
              <a:off x="0" y="0"/>
              <a:ext cx="1149706" cy="111501"/>
            </a:xfrm>
            <a:custGeom>
              <a:avLst/>
              <a:gdLst/>
              <a:ahLst/>
              <a:cxnLst/>
              <a:rect r="r" b="b" t="t" l="l"/>
              <a:pathLst>
                <a:path h="111501" w="1149706">
                  <a:moveTo>
                    <a:pt x="55751" y="0"/>
                  </a:moveTo>
                  <a:lnTo>
                    <a:pt x="1093955" y="0"/>
                  </a:lnTo>
                  <a:cubicBezTo>
                    <a:pt x="1108741" y="0"/>
                    <a:pt x="1122922" y="5874"/>
                    <a:pt x="1133377" y="16329"/>
                  </a:cubicBezTo>
                  <a:cubicBezTo>
                    <a:pt x="1143832" y="26784"/>
                    <a:pt x="1149706" y="40965"/>
                    <a:pt x="1149706" y="55751"/>
                  </a:cubicBezTo>
                  <a:lnTo>
                    <a:pt x="1149706" y="55751"/>
                  </a:lnTo>
                  <a:cubicBezTo>
                    <a:pt x="1149706" y="86541"/>
                    <a:pt x="1124745" y="111501"/>
                    <a:pt x="1093955" y="111501"/>
                  </a:cubicBezTo>
                  <a:lnTo>
                    <a:pt x="55751" y="111501"/>
                  </a:lnTo>
                  <a:cubicBezTo>
                    <a:pt x="24960" y="111501"/>
                    <a:pt x="0" y="86541"/>
                    <a:pt x="0" y="55751"/>
                  </a:cubicBezTo>
                  <a:lnTo>
                    <a:pt x="0" y="55751"/>
                  </a:lnTo>
                  <a:cubicBezTo>
                    <a:pt x="0" y="24960"/>
                    <a:pt x="24960" y="0"/>
                    <a:pt x="55751" y="0"/>
                  </a:cubicBezTo>
                  <a:close/>
                </a:path>
              </a:pathLst>
            </a:custGeom>
            <a:solidFill>
              <a:srgbClr val="F7B222"/>
            </a:solidFill>
          </p:spPr>
        </p:sp>
        <p:sp>
          <p:nvSpPr>
            <p:cNvPr name="TextBox 25" id="25"/>
            <p:cNvSpPr txBox="true"/>
            <p:nvPr/>
          </p:nvSpPr>
          <p:spPr>
            <a:xfrm>
              <a:off x="0" y="-123825"/>
              <a:ext cx="1149706" cy="235326"/>
            </a:xfrm>
            <a:prstGeom prst="rect">
              <a:avLst/>
            </a:prstGeom>
          </p:spPr>
          <p:txBody>
            <a:bodyPr anchor="ctr" rtlCol="false" tIns="50800" lIns="50800" bIns="50800" rIns="50800"/>
            <a:lstStyle/>
            <a:p>
              <a:pPr algn="ctr">
                <a:lnSpc>
                  <a:spcPts val="3910"/>
                </a:lnSpc>
              </a:pPr>
            </a:p>
          </p:txBody>
        </p:sp>
      </p:grpSp>
      <p:sp>
        <p:nvSpPr>
          <p:cNvPr name="TextBox 26" id="26"/>
          <p:cNvSpPr txBox="true"/>
          <p:nvPr/>
        </p:nvSpPr>
        <p:spPr>
          <a:xfrm rot="0">
            <a:off x="11399261" y="7652806"/>
            <a:ext cx="4956933" cy="267499"/>
          </a:xfrm>
          <a:prstGeom prst="rect">
            <a:avLst/>
          </a:prstGeom>
        </p:spPr>
        <p:txBody>
          <a:bodyPr anchor="t" rtlCol="false" tIns="0" lIns="0" bIns="0" rIns="0">
            <a:spAutoFit/>
          </a:bodyPr>
          <a:lstStyle/>
          <a:p>
            <a:pPr algn="ctr">
              <a:lnSpc>
                <a:spcPts val="1825"/>
              </a:lnSpc>
            </a:pPr>
            <a:r>
              <a:rPr lang="en-US" b="true" sz="1901">
                <a:solidFill>
                  <a:srgbClr val="0A1E22"/>
                </a:solidFill>
                <a:latin typeface="Poppins Bold"/>
                <a:ea typeface="Poppins Bold"/>
                <a:cs typeface="Poppins Bold"/>
                <a:sym typeface="Poppins Bold"/>
              </a:rPr>
              <a:t>DERIVE INSIGHTS</a:t>
            </a:r>
          </a:p>
        </p:txBody>
      </p:sp>
      <p:sp>
        <p:nvSpPr>
          <p:cNvPr name="TextBox 27" id="27"/>
          <p:cNvSpPr txBox="true"/>
          <p:nvPr/>
        </p:nvSpPr>
        <p:spPr>
          <a:xfrm rot="0">
            <a:off x="10391838" y="8111286"/>
            <a:ext cx="7028779" cy="1323975"/>
          </a:xfrm>
          <a:prstGeom prst="rect">
            <a:avLst/>
          </a:prstGeom>
        </p:spPr>
        <p:txBody>
          <a:bodyPr anchor="t" rtlCol="false" tIns="0" lIns="0" bIns="0" rIns="0">
            <a:spAutoFit/>
          </a:bodyPr>
          <a:lstStyle/>
          <a:p>
            <a:pPr algn="ctr">
              <a:lnSpc>
                <a:spcPts val="3569"/>
              </a:lnSpc>
            </a:pPr>
            <a:r>
              <a:rPr lang="en-US" sz="2100">
                <a:solidFill>
                  <a:srgbClr val="0A1E22"/>
                </a:solidFill>
                <a:latin typeface="Poppins"/>
                <a:ea typeface="Poppins"/>
                <a:cs typeface="Poppins"/>
                <a:sym typeface="Poppins"/>
              </a:rPr>
              <a:t>Extract actionable insights to optimize marketing strategies and improve engagement and sales through Facebook Live.</a:t>
            </a:r>
          </a:p>
        </p:txBody>
      </p:sp>
      <p:sp>
        <p:nvSpPr>
          <p:cNvPr name="TextBox 28" id="28"/>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FINLATICS</a:t>
            </a:r>
          </a:p>
          <a:p>
            <a:pPr algn="l">
              <a:lnSpc>
                <a:spcPts val="768"/>
              </a:lnSpc>
            </a:pPr>
            <a:r>
              <a:rPr lang="en-US" sz="800" b="true">
                <a:solidFill>
                  <a:srgbClr val="FFFFFF"/>
                </a:solidFill>
                <a:latin typeface="Poppins Bold"/>
                <a:ea typeface="Poppins Bold"/>
                <a:cs typeface="Poppins Bold"/>
                <a:sym typeface="Poppins Bold"/>
              </a:rPr>
              <a:t>ENABLING LEARNING AND INSIGHTS</a:t>
            </a:r>
          </a:p>
        </p:txBody>
      </p:sp>
      <p:sp>
        <p:nvSpPr>
          <p:cNvPr name="Freeform 29" id="29"/>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3"/>
            <a:stretch>
              <a:fillRect l="-8103" t="0" r="-8103" b="0"/>
            </a:stretch>
          </a:blipFill>
        </p:spPr>
      </p:sp>
      <p:sp>
        <p:nvSpPr>
          <p:cNvPr name="TextBox 30" id="30"/>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64057" y="1155987"/>
            <a:ext cx="295243" cy="2952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4" id="4"/>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grpSp>
        <p:nvGrpSpPr>
          <p:cNvPr name="Group 5" id="5"/>
          <p:cNvGrpSpPr/>
          <p:nvPr/>
        </p:nvGrpSpPr>
        <p:grpSpPr>
          <a:xfrm rot="0">
            <a:off x="-514350" y="-926983"/>
            <a:ext cx="9689116" cy="12140966"/>
            <a:chOff x="0" y="0"/>
            <a:chExt cx="2551866" cy="3197621"/>
          </a:xfrm>
        </p:grpSpPr>
        <p:sp>
          <p:nvSpPr>
            <p:cNvPr name="Freeform 6" id="6"/>
            <p:cNvSpPr/>
            <p:nvPr/>
          </p:nvSpPr>
          <p:spPr>
            <a:xfrm flipH="false" flipV="false" rot="0">
              <a:off x="0" y="0"/>
              <a:ext cx="2551866" cy="3197621"/>
            </a:xfrm>
            <a:custGeom>
              <a:avLst/>
              <a:gdLst/>
              <a:ahLst/>
              <a:cxnLst/>
              <a:rect r="r" b="b" t="t" l="l"/>
              <a:pathLst>
                <a:path h="3197621" w="2551866">
                  <a:moveTo>
                    <a:pt x="0" y="0"/>
                  </a:moveTo>
                  <a:lnTo>
                    <a:pt x="2551866" y="0"/>
                  </a:lnTo>
                  <a:lnTo>
                    <a:pt x="2551866" y="3197621"/>
                  </a:lnTo>
                  <a:lnTo>
                    <a:pt x="0" y="3197621"/>
                  </a:lnTo>
                  <a:close/>
                </a:path>
              </a:pathLst>
            </a:custGeom>
            <a:solidFill>
              <a:srgbClr val="0A1E22"/>
            </a:solidFill>
          </p:spPr>
        </p:sp>
        <p:sp>
          <p:nvSpPr>
            <p:cNvPr name="TextBox 7" id="7"/>
            <p:cNvSpPr txBox="true"/>
            <p:nvPr/>
          </p:nvSpPr>
          <p:spPr>
            <a:xfrm>
              <a:off x="0" y="-123825"/>
              <a:ext cx="2551866" cy="3321446"/>
            </a:xfrm>
            <a:prstGeom prst="rect">
              <a:avLst/>
            </a:prstGeom>
          </p:spPr>
          <p:txBody>
            <a:bodyPr anchor="ctr" rtlCol="false" tIns="50800" lIns="50800" bIns="50800" rIns="50800"/>
            <a:lstStyle/>
            <a:p>
              <a:pPr algn="ctr">
                <a:lnSpc>
                  <a:spcPts val="3910"/>
                </a:lnSpc>
              </a:pPr>
            </a:p>
          </p:txBody>
        </p:sp>
      </p:grpSp>
      <p:sp>
        <p:nvSpPr>
          <p:cNvPr name="TextBox 8" id="8"/>
          <p:cNvSpPr txBox="true"/>
          <p:nvPr/>
        </p:nvSpPr>
        <p:spPr>
          <a:xfrm rot="0">
            <a:off x="9174766" y="2152732"/>
            <a:ext cx="9113234" cy="1013988"/>
          </a:xfrm>
          <a:prstGeom prst="rect">
            <a:avLst/>
          </a:prstGeom>
        </p:spPr>
        <p:txBody>
          <a:bodyPr anchor="t" rtlCol="false" tIns="0" lIns="0" bIns="0" rIns="0">
            <a:spAutoFit/>
          </a:bodyPr>
          <a:lstStyle/>
          <a:p>
            <a:pPr algn="ctr">
              <a:lnSpc>
                <a:spcPts val="7036"/>
              </a:lnSpc>
            </a:pPr>
            <a:r>
              <a:rPr lang="en-US" b="true" sz="7329" spc="-219">
                <a:solidFill>
                  <a:srgbClr val="0A1E22"/>
                </a:solidFill>
                <a:latin typeface="Poppins Bold"/>
                <a:ea typeface="Poppins Bold"/>
                <a:cs typeface="Poppins Bold"/>
                <a:sym typeface="Poppins Bold"/>
              </a:rPr>
              <a:t>DATASET OVERVIEW</a:t>
            </a:r>
          </a:p>
        </p:txBody>
      </p:sp>
      <p:sp>
        <p:nvSpPr>
          <p:cNvPr name="TextBox 9" id="9"/>
          <p:cNvSpPr txBox="true"/>
          <p:nvPr/>
        </p:nvSpPr>
        <p:spPr>
          <a:xfrm rot="0">
            <a:off x="9696602" y="4080833"/>
            <a:ext cx="7920665" cy="3940175"/>
          </a:xfrm>
          <a:prstGeom prst="rect">
            <a:avLst/>
          </a:prstGeom>
        </p:spPr>
        <p:txBody>
          <a:bodyPr anchor="t" rtlCol="false" tIns="0" lIns="0" bIns="0" rIns="0">
            <a:spAutoFit/>
          </a:bodyPr>
          <a:lstStyle/>
          <a:p>
            <a:pPr algn="just">
              <a:lnSpc>
                <a:spcPts val="3910"/>
              </a:lnSpc>
            </a:pPr>
            <a:r>
              <a:rPr lang="en-US" sz="2300" spc="356">
                <a:solidFill>
                  <a:srgbClr val="0A1E22"/>
                </a:solidFill>
                <a:latin typeface="Poppins"/>
                <a:ea typeface="Poppins"/>
                <a:cs typeface="Poppins"/>
                <a:sym typeface="Poppins"/>
              </a:rPr>
              <a:t>THE DATASET USED IN THIS ANALYSIS WAS SOURCED FROM FACEBOOK PAGES OF TEN THAI FASHION AND COSMETICS RETAILERS. THE DATASET CONTAINS 7050 RECORDS AND 16 VARIABLES, INCLUDING METRICS SUCH AS CONTENT SHARED TYPE, ENGAGEMENT RATES, AND LIVE SESSION STATISTICS.</a:t>
            </a:r>
          </a:p>
        </p:txBody>
      </p:sp>
      <p:pic>
        <p:nvPicPr>
          <p:cNvPr name="Picture 10" id="10"/>
          <p:cNvPicPr>
            <a:picLocks noChangeAspect="true"/>
          </p:cNvPicPr>
          <p:nvPr/>
        </p:nvPicPr>
        <p:blipFill>
          <a:blip r:embed="rId2"/>
          <a:stretch>
            <a:fillRect/>
          </a:stretch>
        </p:blipFill>
        <p:spPr>
          <a:xfrm rot="0">
            <a:off x="1175603" y="1377449"/>
            <a:ext cx="7763944" cy="8160395"/>
          </a:xfrm>
          <a:prstGeom prst="rect">
            <a:avLst/>
          </a:prstGeom>
        </p:spPr>
      </p:pic>
      <p:sp>
        <p:nvSpPr>
          <p:cNvPr name="TextBox 11" id="11"/>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FINLATICS</a:t>
            </a:r>
          </a:p>
          <a:p>
            <a:pPr algn="l">
              <a:lnSpc>
                <a:spcPts val="768"/>
              </a:lnSpc>
            </a:pPr>
            <a:r>
              <a:rPr lang="en-US" sz="800" b="true">
                <a:solidFill>
                  <a:srgbClr val="FFFFFF"/>
                </a:solidFill>
                <a:latin typeface="Poppins Bold"/>
                <a:ea typeface="Poppins Bold"/>
                <a:cs typeface="Poppins Bold"/>
                <a:sym typeface="Poppins Bold"/>
              </a:rPr>
              <a:t>ENABLING LEARNING AND INSIGHTS</a:t>
            </a:r>
          </a:p>
        </p:txBody>
      </p:sp>
      <p:sp>
        <p:nvSpPr>
          <p:cNvPr name="Freeform 12" id="12"/>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3"/>
            <a:stretch>
              <a:fillRect l="-8103" t="0" r="-8103" b="0"/>
            </a:stretch>
          </a:blipFill>
        </p:spPr>
      </p:sp>
      <p:sp>
        <p:nvSpPr>
          <p:cNvPr name="TextBox 13" id="13"/>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C252A"/>
        </a:solidFill>
      </p:bgPr>
    </p:bg>
    <p:spTree>
      <p:nvGrpSpPr>
        <p:cNvPr id="1" name=""/>
        <p:cNvGrpSpPr/>
        <p:nvPr/>
      </p:nvGrpSpPr>
      <p:grpSpPr>
        <a:xfrm>
          <a:off x="0" y="0"/>
          <a:ext cx="0" cy="0"/>
          <a:chOff x="0" y="0"/>
          <a:chExt cx="0" cy="0"/>
        </a:xfrm>
      </p:grpSpPr>
      <p:grpSp>
        <p:nvGrpSpPr>
          <p:cNvPr name="Group 2" id="2"/>
          <p:cNvGrpSpPr/>
          <p:nvPr/>
        </p:nvGrpSpPr>
        <p:grpSpPr>
          <a:xfrm rot="0">
            <a:off x="11274528" y="-6754408"/>
            <a:ext cx="11334656" cy="11334656"/>
            <a:chOff x="0" y="0"/>
            <a:chExt cx="812800" cy="812800"/>
          </a:xfrm>
        </p:grpSpPr>
        <p:sp>
          <p:nvSpPr>
            <p:cNvPr name="Freeform 3" id="3"/>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4" id="4"/>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964057" y="1155987"/>
            <a:ext cx="295243" cy="2952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sp>
        <p:nvSpPr>
          <p:cNvPr name="TextBox 8" id="8"/>
          <p:cNvSpPr txBox="true"/>
          <p:nvPr/>
        </p:nvSpPr>
        <p:spPr>
          <a:xfrm rot="0">
            <a:off x="4441765" y="1312069"/>
            <a:ext cx="9283695" cy="1013988"/>
          </a:xfrm>
          <a:prstGeom prst="rect">
            <a:avLst/>
          </a:prstGeom>
        </p:spPr>
        <p:txBody>
          <a:bodyPr anchor="t" rtlCol="false" tIns="0" lIns="0" bIns="0" rIns="0">
            <a:spAutoFit/>
          </a:bodyPr>
          <a:lstStyle/>
          <a:p>
            <a:pPr algn="ctr">
              <a:lnSpc>
                <a:spcPts val="7036"/>
              </a:lnSpc>
            </a:pPr>
            <a:r>
              <a:rPr lang="en-US" b="true" sz="7329" spc="-219">
                <a:solidFill>
                  <a:srgbClr val="FFFFFF"/>
                </a:solidFill>
                <a:latin typeface="Poppins Bold"/>
                <a:ea typeface="Poppins Bold"/>
                <a:cs typeface="Poppins Bold"/>
                <a:sym typeface="Poppins Bold"/>
              </a:rPr>
              <a:t>METHODOLOGY</a:t>
            </a:r>
          </a:p>
        </p:txBody>
      </p:sp>
      <p:grpSp>
        <p:nvGrpSpPr>
          <p:cNvPr name="Group 9" id="9"/>
          <p:cNvGrpSpPr/>
          <p:nvPr/>
        </p:nvGrpSpPr>
        <p:grpSpPr>
          <a:xfrm rot="0">
            <a:off x="-3877518" y="5143500"/>
            <a:ext cx="11334656" cy="11334656"/>
            <a:chOff x="0" y="0"/>
            <a:chExt cx="812800" cy="812800"/>
          </a:xfrm>
        </p:grpSpPr>
        <p:sp>
          <p:nvSpPr>
            <p:cNvPr name="Freeform 10" id="10"/>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11" id="11"/>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sp>
        <p:nvSpPr>
          <p:cNvPr name="TextBox 12" id="12"/>
          <p:cNvSpPr txBox="true"/>
          <p:nvPr/>
        </p:nvSpPr>
        <p:spPr>
          <a:xfrm rot="0">
            <a:off x="880916" y="4116063"/>
            <a:ext cx="7457138" cy="1711325"/>
          </a:xfrm>
          <a:prstGeom prst="rect">
            <a:avLst/>
          </a:prstGeom>
        </p:spPr>
        <p:txBody>
          <a:bodyPr anchor="t" rtlCol="false" tIns="0" lIns="0" bIns="0" rIns="0">
            <a:spAutoFit/>
          </a:bodyPr>
          <a:lstStyle/>
          <a:p>
            <a:pPr algn="just">
              <a:lnSpc>
                <a:spcPts val="3400"/>
              </a:lnSpc>
              <a:spcBef>
                <a:spcPct val="0"/>
              </a:spcBef>
            </a:pPr>
            <a:r>
              <a:rPr lang="en-US" sz="2000">
                <a:solidFill>
                  <a:srgbClr val="FFFFFF"/>
                </a:solidFill>
                <a:latin typeface="Poppins"/>
                <a:ea typeface="Poppins"/>
                <a:cs typeface="Poppins"/>
                <a:sym typeface="Poppins"/>
              </a:rPr>
              <a:t>Data preparation involved handling missing values by imputation and removing duplicates to ensure data integrity. Data was transformed by normalizing numerical variables and encoding categorical variables as needed.</a:t>
            </a:r>
          </a:p>
        </p:txBody>
      </p:sp>
      <p:sp>
        <p:nvSpPr>
          <p:cNvPr name="TextBox 13" id="13"/>
          <p:cNvSpPr txBox="true"/>
          <p:nvPr/>
        </p:nvSpPr>
        <p:spPr>
          <a:xfrm rot="0">
            <a:off x="0" y="3554783"/>
            <a:ext cx="9218970" cy="405765"/>
          </a:xfrm>
          <a:prstGeom prst="rect">
            <a:avLst/>
          </a:prstGeom>
        </p:spPr>
        <p:txBody>
          <a:bodyPr anchor="t" rtlCol="false" tIns="0" lIns="0" bIns="0" rIns="0">
            <a:spAutoFit/>
          </a:bodyPr>
          <a:lstStyle/>
          <a:p>
            <a:pPr algn="ctr">
              <a:lnSpc>
                <a:spcPts val="2879"/>
              </a:lnSpc>
            </a:pPr>
            <a:r>
              <a:rPr lang="en-US" b="true" sz="3000" spc="-89">
                <a:solidFill>
                  <a:srgbClr val="F7B222"/>
                </a:solidFill>
                <a:latin typeface="Poppins Bold"/>
                <a:ea typeface="Poppins Bold"/>
                <a:cs typeface="Poppins Bold"/>
                <a:sym typeface="Poppins Bold"/>
              </a:rPr>
              <a:t>DATA PREPARATION</a:t>
            </a:r>
          </a:p>
        </p:txBody>
      </p:sp>
      <p:sp>
        <p:nvSpPr>
          <p:cNvPr name="TextBox 14" id="14"/>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FINLATICS</a:t>
            </a:r>
          </a:p>
          <a:p>
            <a:pPr algn="l">
              <a:lnSpc>
                <a:spcPts val="768"/>
              </a:lnSpc>
            </a:pPr>
            <a:r>
              <a:rPr lang="en-US" sz="800" b="true">
                <a:solidFill>
                  <a:srgbClr val="FFFFFF"/>
                </a:solidFill>
                <a:latin typeface="Poppins Bold"/>
                <a:ea typeface="Poppins Bold"/>
                <a:cs typeface="Poppins Bold"/>
                <a:sym typeface="Poppins Bold"/>
              </a:rPr>
              <a:t>ENABLING LEARNING AND INSIGHTS</a:t>
            </a:r>
          </a:p>
        </p:txBody>
      </p:sp>
      <p:sp>
        <p:nvSpPr>
          <p:cNvPr name="Freeform 15" id="15"/>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2"/>
            <a:stretch>
              <a:fillRect l="-8103" t="0" r="-8103" b="0"/>
            </a:stretch>
          </a:blipFill>
        </p:spPr>
      </p:sp>
      <p:sp>
        <p:nvSpPr>
          <p:cNvPr name="TextBox 16" id="16"/>
          <p:cNvSpPr txBox="true"/>
          <p:nvPr/>
        </p:nvSpPr>
        <p:spPr>
          <a:xfrm rot="0">
            <a:off x="8921246" y="3557898"/>
            <a:ext cx="9218970" cy="405765"/>
          </a:xfrm>
          <a:prstGeom prst="rect">
            <a:avLst/>
          </a:prstGeom>
        </p:spPr>
        <p:txBody>
          <a:bodyPr anchor="t" rtlCol="false" tIns="0" lIns="0" bIns="0" rIns="0">
            <a:spAutoFit/>
          </a:bodyPr>
          <a:lstStyle/>
          <a:p>
            <a:pPr algn="ctr">
              <a:lnSpc>
                <a:spcPts val="2879"/>
              </a:lnSpc>
            </a:pPr>
            <a:r>
              <a:rPr lang="en-US" b="true" sz="3000" spc="-89">
                <a:solidFill>
                  <a:srgbClr val="F7B222"/>
                </a:solidFill>
                <a:latin typeface="Poppins Bold"/>
                <a:ea typeface="Poppins Bold"/>
                <a:cs typeface="Poppins Bold"/>
                <a:sym typeface="Poppins Bold"/>
              </a:rPr>
              <a:t>EXPLORATORY DATA ANALYSIS</a:t>
            </a:r>
          </a:p>
        </p:txBody>
      </p:sp>
      <p:sp>
        <p:nvSpPr>
          <p:cNvPr name="TextBox 17" id="17"/>
          <p:cNvSpPr txBox="true"/>
          <p:nvPr/>
        </p:nvSpPr>
        <p:spPr>
          <a:xfrm rot="0">
            <a:off x="9802162" y="4116063"/>
            <a:ext cx="7846596" cy="1711325"/>
          </a:xfrm>
          <a:prstGeom prst="rect">
            <a:avLst/>
          </a:prstGeom>
        </p:spPr>
        <p:txBody>
          <a:bodyPr anchor="t" rtlCol="false" tIns="0" lIns="0" bIns="0" rIns="0">
            <a:spAutoFit/>
          </a:bodyPr>
          <a:lstStyle/>
          <a:p>
            <a:pPr algn="just">
              <a:lnSpc>
                <a:spcPts val="3400"/>
              </a:lnSpc>
              <a:spcBef>
                <a:spcPct val="0"/>
              </a:spcBef>
            </a:pPr>
            <a:r>
              <a:rPr lang="en-US" sz="2000">
                <a:solidFill>
                  <a:srgbClr val="FFFFFF"/>
                </a:solidFill>
                <a:latin typeface="Poppins"/>
                <a:ea typeface="Poppins"/>
                <a:cs typeface="Poppins"/>
                <a:sym typeface="Poppins"/>
              </a:rPr>
              <a:t>Initial analysis included descriptive statistics and visualizations such as histograms and scatter plots to understand the distribution of key variables and identify any trends or patterns.</a:t>
            </a:r>
          </a:p>
        </p:txBody>
      </p:sp>
      <p:sp>
        <p:nvSpPr>
          <p:cNvPr name="TextBox 18" id="18"/>
          <p:cNvSpPr txBox="true"/>
          <p:nvPr/>
        </p:nvSpPr>
        <p:spPr>
          <a:xfrm rot="0">
            <a:off x="0" y="7189497"/>
            <a:ext cx="9218970" cy="405765"/>
          </a:xfrm>
          <a:prstGeom prst="rect">
            <a:avLst/>
          </a:prstGeom>
        </p:spPr>
        <p:txBody>
          <a:bodyPr anchor="t" rtlCol="false" tIns="0" lIns="0" bIns="0" rIns="0">
            <a:spAutoFit/>
          </a:bodyPr>
          <a:lstStyle/>
          <a:p>
            <a:pPr algn="ctr">
              <a:lnSpc>
                <a:spcPts val="2879"/>
              </a:lnSpc>
            </a:pPr>
            <a:r>
              <a:rPr lang="en-US" b="true" sz="3000" spc="-89">
                <a:solidFill>
                  <a:srgbClr val="F7B222"/>
                </a:solidFill>
                <a:latin typeface="Poppins Bold"/>
                <a:ea typeface="Poppins Bold"/>
                <a:cs typeface="Poppins Bold"/>
                <a:sym typeface="Poppins Bold"/>
              </a:rPr>
              <a:t>FEATURE SELECTION</a:t>
            </a:r>
          </a:p>
        </p:txBody>
      </p:sp>
      <p:sp>
        <p:nvSpPr>
          <p:cNvPr name="TextBox 19" id="19"/>
          <p:cNvSpPr txBox="true"/>
          <p:nvPr/>
        </p:nvSpPr>
        <p:spPr>
          <a:xfrm rot="0">
            <a:off x="880916" y="7741913"/>
            <a:ext cx="7457138" cy="1711325"/>
          </a:xfrm>
          <a:prstGeom prst="rect">
            <a:avLst/>
          </a:prstGeom>
        </p:spPr>
        <p:txBody>
          <a:bodyPr anchor="t" rtlCol="false" tIns="0" lIns="0" bIns="0" rIns="0">
            <a:spAutoFit/>
          </a:bodyPr>
          <a:lstStyle/>
          <a:p>
            <a:pPr algn="just">
              <a:lnSpc>
                <a:spcPts val="3400"/>
              </a:lnSpc>
              <a:spcBef>
                <a:spcPct val="0"/>
              </a:spcBef>
            </a:pPr>
            <a:r>
              <a:rPr lang="en-US" sz="2000">
                <a:solidFill>
                  <a:srgbClr val="FFFFFF"/>
                </a:solidFill>
                <a:latin typeface="Poppins"/>
                <a:ea typeface="Poppins"/>
                <a:cs typeface="Poppins"/>
                <a:sym typeface="Poppins"/>
              </a:rPr>
              <a:t>Key features selected for the analysis included page likes, engagement rates, and time and date of publishing the content. Feature engineering involved creating interaction terms between engagement metrics and sales figures.</a:t>
            </a:r>
          </a:p>
        </p:txBody>
      </p:sp>
      <p:sp>
        <p:nvSpPr>
          <p:cNvPr name="TextBox 20" id="20"/>
          <p:cNvSpPr txBox="true"/>
          <p:nvPr/>
        </p:nvSpPr>
        <p:spPr>
          <a:xfrm rot="0">
            <a:off x="8921246" y="7189497"/>
            <a:ext cx="9218970" cy="405765"/>
          </a:xfrm>
          <a:prstGeom prst="rect">
            <a:avLst/>
          </a:prstGeom>
        </p:spPr>
        <p:txBody>
          <a:bodyPr anchor="t" rtlCol="false" tIns="0" lIns="0" bIns="0" rIns="0">
            <a:spAutoFit/>
          </a:bodyPr>
          <a:lstStyle/>
          <a:p>
            <a:pPr algn="ctr">
              <a:lnSpc>
                <a:spcPts val="2879"/>
              </a:lnSpc>
            </a:pPr>
            <a:r>
              <a:rPr lang="en-US" b="true" sz="3000" spc="-89">
                <a:solidFill>
                  <a:srgbClr val="F7B222"/>
                </a:solidFill>
                <a:latin typeface="Poppins Bold"/>
                <a:ea typeface="Poppins Bold"/>
                <a:cs typeface="Poppins Bold"/>
                <a:sym typeface="Poppins Bold"/>
              </a:rPr>
              <a:t>MODEL SELECTION</a:t>
            </a:r>
          </a:p>
        </p:txBody>
      </p:sp>
      <p:sp>
        <p:nvSpPr>
          <p:cNvPr name="TextBox 21" id="21"/>
          <p:cNvSpPr txBox="true"/>
          <p:nvPr/>
        </p:nvSpPr>
        <p:spPr>
          <a:xfrm rot="0">
            <a:off x="9802162" y="7747662"/>
            <a:ext cx="7846596" cy="2568575"/>
          </a:xfrm>
          <a:prstGeom prst="rect">
            <a:avLst/>
          </a:prstGeom>
        </p:spPr>
        <p:txBody>
          <a:bodyPr anchor="t" rtlCol="false" tIns="0" lIns="0" bIns="0" rIns="0">
            <a:spAutoFit/>
          </a:bodyPr>
          <a:lstStyle/>
          <a:p>
            <a:pPr algn="just">
              <a:lnSpc>
                <a:spcPts val="3400"/>
              </a:lnSpc>
              <a:spcBef>
                <a:spcPct val="0"/>
              </a:spcBef>
            </a:pPr>
            <a:r>
              <a:rPr lang="en-US" sz="2000">
                <a:solidFill>
                  <a:srgbClr val="FFFFFF"/>
                </a:solidFill>
                <a:latin typeface="Poppins"/>
                <a:ea typeface="Poppins"/>
                <a:cs typeface="Poppins"/>
                <a:sym typeface="Poppins"/>
              </a:rPr>
              <a:t>K-means clustering was chosen to segment the dataset into distinct groups based on key features. The number of clusters was determined using the Elbow method, which identified an optimal number of clusters. The algorithm was implemented by iteratively updating cluster centroids and assigning data points to the nearest centroid.</a:t>
            </a:r>
          </a:p>
        </p:txBody>
      </p:sp>
      <p:sp>
        <p:nvSpPr>
          <p:cNvPr name="TextBox 22" id="22"/>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C252A"/>
        </a:solidFill>
      </p:bgPr>
    </p:bg>
    <p:spTree>
      <p:nvGrpSpPr>
        <p:cNvPr id="1" name=""/>
        <p:cNvGrpSpPr/>
        <p:nvPr/>
      </p:nvGrpSpPr>
      <p:grpSpPr>
        <a:xfrm>
          <a:off x="0" y="0"/>
          <a:ext cx="0" cy="0"/>
          <a:chOff x="0" y="0"/>
          <a:chExt cx="0" cy="0"/>
        </a:xfrm>
      </p:grpSpPr>
      <p:grpSp>
        <p:nvGrpSpPr>
          <p:cNvPr name="Group 2" id="2"/>
          <p:cNvGrpSpPr/>
          <p:nvPr/>
        </p:nvGrpSpPr>
        <p:grpSpPr>
          <a:xfrm rot="0">
            <a:off x="11274528" y="-6754408"/>
            <a:ext cx="11334656" cy="11334656"/>
            <a:chOff x="0" y="0"/>
            <a:chExt cx="812800" cy="812800"/>
          </a:xfrm>
        </p:grpSpPr>
        <p:sp>
          <p:nvSpPr>
            <p:cNvPr name="Freeform 3" id="3"/>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4" id="4"/>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964057" y="1155987"/>
            <a:ext cx="295243" cy="2952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grpSp>
        <p:nvGrpSpPr>
          <p:cNvPr name="Group 8" id="8"/>
          <p:cNvGrpSpPr/>
          <p:nvPr/>
        </p:nvGrpSpPr>
        <p:grpSpPr>
          <a:xfrm rot="0">
            <a:off x="-3877518" y="5143500"/>
            <a:ext cx="11334656" cy="11334656"/>
            <a:chOff x="0" y="0"/>
            <a:chExt cx="812800" cy="812800"/>
          </a:xfrm>
        </p:grpSpPr>
        <p:sp>
          <p:nvSpPr>
            <p:cNvPr name="Freeform 9" id="9"/>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10" id="10"/>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880916" y="4116063"/>
            <a:ext cx="7457138" cy="2139950"/>
          </a:xfrm>
          <a:prstGeom prst="rect">
            <a:avLst/>
          </a:prstGeom>
        </p:spPr>
        <p:txBody>
          <a:bodyPr anchor="t" rtlCol="false" tIns="0" lIns="0" bIns="0" rIns="0">
            <a:spAutoFit/>
          </a:bodyPr>
          <a:lstStyle/>
          <a:p>
            <a:pPr algn="just">
              <a:lnSpc>
                <a:spcPts val="3400"/>
              </a:lnSpc>
              <a:spcBef>
                <a:spcPct val="0"/>
              </a:spcBef>
            </a:pPr>
            <a:r>
              <a:rPr lang="en-US" sz="2000">
                <a:solidFill>
                  <a:srgbClr val="FFFFFF"/>
                </a:solidFill>
                <a:latin typeface="Poppins"/>
                <a:ea typeface="Poppins"/>
                <a:cs typeface="Poppins"/>
                <a:sym typeface="Poppins"/>
              </a:rPr>
              <a:t>The quality of the clustering was assessed using metrics like Within-Cluster Sum of Squares (WCSS) and silhouette scores. Cluster characteristics were analyzed to interpret and describe each group.</a:t>
            </a:r>
          </a:p>
          <a:p>
            <a:pPr algn="just">
              <a:lnSpc>
                <a:spcPts val="3400"/>
              </a:lnSpc>
              <a:spcBef>
                <a:spcPct val="0"/>
              </a:spcBef>
            </a:pPr>
          </a:p>
        </p:txBody>
      </p:sp>
      <p:sp>
        <p:nvSpPr>
          <p:cNvPr name="TextBox 12" id="12"/>
          <p:cNvSpPr txBox="true"/>
          <p:nvPr/>
        </p:nvSpPr>
        <p:spPr>
          <a:xfrm rot="0">
            <a:off x="0" y="3554783"/>
            <a:ext cx="9218970" cy="405765"/>
          </a:xfrm>
          <a:prstGeom prst="rect">
            <a:avLst/>
          </a:prstGeom>
        </p:spPr>
        <p:txBody>
          <a:bodyPr anchor="t" rtlCol="false" tIns="0" lIns="0" bIns="0" rIns="0">
            <a:spAutoFit/>
          </a:bodyPr>
          <a:lstStyle/>
          <a:p>
            <a:pPr algn="ctr">
              <a:lnSpc>
                <a:spcPts val="2879"/>
              </a:lnSpc>
            </a:pPr>
            <a:r>
              <a:rPr lang="en-US" b="true" sz="3000" spc="-89">
                <a:solidFill>
                  <a:srgbClr val="F7B222"/>
                </a:solidFill>
                <a:latin typeface="Poppins Bold"/>
                <a:ea typeface="Poppins Bold"/>
                <a:cs typeface="Poppins Bold"/>
                <a:sym typeface="Poppins Bold"/>
              </a:rPr>
              <a:t>MODEL EVALUATION</a:t>
            </a:r>
          </a:p>
        </p:txBody>
      </p:sp>
      <p:sp>
        <p:nvSpPr>
          <p:cNvPr name="TextBox 13" id="13"/>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FINLATICS</a:t>
            </a:r>
          </a:p>
          <a:p>
            <a:pPr algn="l">
              <a:lnSpc>
                <a:spcPts val="768"/>
              </a:lnSpc>
            </a:pPr>
            <a:r>
              <a:rPr lang="en-US" sz="800" b="true">
                <a:solidFill>
                  <a:srgbClr val="FFFFFF"/>
                </a:solidFill>
                <a:latin typeface="Poppins Bold"/>
                <a:ea typeface="Poppins Bold"/>
                <a:cs typeface="Poppins Bold"/>
                <a:sym typeface="Poppins Bold"/>
              </a:rPr>
              <a:t>ENABLING LEARNING AND INSIGHTS</a:t>
            </a:r>
          </a:p>
        </p:txBody>
      </p:sp>
      <p:sp>
        <p:nvSpPr>
          <p:cNvPr name="Freeform 14" id="14"/>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2"/>
            <a:stretch>
              <a:fillRect l="-8103" t="0" r="-8103" b="0"/>
            </a:stretch>
          </a:blipFill>
        </p:spPr>
      </p:sp>
      <p:sp>
        <p:nvSpPr>
          <p:cNvPr name="TextBox 15" id="15"/>
          <p:cNvSpPr txBox="true"/>
          <p:nvPr/>
        </p:nvSpPr>
        <p:spPr>
          <a:xfrm rot="0">
            <a:off x="8921246" y="3557898"/>
            <a:ext cx="9218970" cy="405765"/>
          </a:xfrm>
          <a:prstGeom prst="rect">
            <a:avLst/>
          </a:prstGeom>
        </p:spPr>
        <p:txBody>
          <a:bodyPr anchor="t" rtlCol="false" tIns="0" lIns="0" bIns="0" rIns="0">
            <a:spAutoFit/>
          </a:bodyPr>
          <a:lstStyle/>
          <a:p>
            <a:pPr algn="ctr">
              <a:lnSpc>
                <a:spcPts val="2879"/>
              </a:lnSpc>
            </a:pPr>
            <a:r>
              <a:rPr lang="en-US" b="true" sz="3000" spc="-89">
                <a:solidFill>
                  <a:srgbClr val="F7B222"/>
                </a:solidFill>
                <a:latin typeface="Poppins Bold"/>
                <a:ea typeface="Poppins Bold"/>
                <a:cs typeface="Poppins Bold"/>
                <a:sym typeface="Poppins Bold"/>
              </a:rPr>
              <a:t>VALIDATION AND TESTING</a:t>
            </a:r>
          </a:p>
        </p:txBody>
      </p:sp>
      <p:sp>
        <p:nvSpPr>
          <p:cNvPr name="TextBox 16" id="16"/>
          <p:cNvSpPr txBox="true"/>
          <p:nvPr/>
        </p:nvSpPr>
        <p:spPr>
          <a:xfrm rot="0">
            <a:off x="9802162" y="4116063"/>
            <a:ext cx="7457138" cy="1711325"/>
          </a:xfrm>
          <a:prstGeom prst="rect">
            <a:avLst/>
          </a:prstGeom>
        </p:spPr>
        <p:txBody>
          <a:bodyPr anchor="t" rtlCol="false" tIns="0" lIns="0" bIns="0" rIns="0">
            <a:spAutoFit/>
          </a:bodyPr>
          <a:lstStyle/>
          <a:p>
            <a:pPr algn="just">
              <a:lnSpc>
                <a:spcPts val="3400"/>
              </a:lnSpc>
              <a:spcBef>
                <a:spcPct val="0"/>
              </a:spcBef>
            </a:pPr>
            <a:r>
              <a:rPr lang="en-US" sz="2000">
                <a:solidFill>
                  <a:srgbClr val="FFFFFF"/>
                </a:solidFill>
                <a:latin typeface="Poppins"/>
                <a:ea typeface="Poppins"/>
                <a:cs typeface="Poppins"/>
                <a:sym typeface="Poppins"/>
              </a:rPr>
              <a:t>Validation was performed using internal metrics to assess the stability and coherence of clusters. Results were reviewed for consistency and alignment with domain knowledge.</a:t>
            </a:r>
          </a:p>
        </p:txBody>
      </p:sp>
      <p:sp>
        <p:nvSpPr>
          <p:cNvPr name="TextBox 17" id="17"/>
          <p:cNvSpPr txBox="true"/>
          <p:nvPr/>
        </p:nvSpPr>
        <p:spPr>
          <a:xfrm rot="0">
            <a:off x="0" y="7189497"/>
            <a:ext cx="9218970" cy="405765"/>
          </a:xfrm>
          <a:prstGeom prst="rect">
            <a:avLst/>
          </a:prstGeom>
        </p:spPr>
        <p:txBody>
          <a:bodyPr anchor="t" rtlCol="false" tIns="0" lIns="0" bIns="0" rIns="0">
            <a:spAutoFit/>
          </a:bodyPr>
          <a:lstStyle/>
          <a:p>
            <a:pPr algn="ctr">
              <a:lnSpc>
                <a:spcPts val="2879"/>
              </a:lnSpc>
            </a:pPr>
            <a:r>
              <a:rPr lang="en-US" b="true" sz="3000" spc="-89">
                <a:solidFill>
                  <a:srgbClr val="F7B222"/>
                </a:solidFill>
                <a:latin typeface="Poppins Bold"/>
                <a:ea typeface="Poppins Bold"/>
                <a:cs typeface="Poppins Bold"/>
                <a:sym typeface="Poppins Bold"/>
              </a:rPr>
              <a:t>INTERPRETATION OF RESULTS</a:t>
            </a:r>
          </a:p>
        </p:txBody>
      </p:sp>
      <p:sp>
        <p:nvSpPr>
          <p:cNvPr name="TextBox 18" id="18"/>
          <p:cNvSpPr txBox="true"/>
          <p:nvPr/>
        </p:nvSpPr>
        <p:spPr>
          <a:xfrm rot="0">
            <a:off x="880916" y="7741913"/>
            <a:ext cx="7457138" cy="1711325"/>
          </a:xfrm>
          <a:prstGeom prst="rect">
            <a:avLst/>
          </a:prstGeom>
        </p:spPr>
        <p:txBody>
          <a:bodyPr anchor="t" rtlCol="false" tIns="0" lIns="0" bIns="0" rIns="0">
            <a:spAutoFit/>
          </a:bodyPr>
          <a:lstStyle/>
          <a:p>
            <a:pPr algn="just">
              <a:lnSpc>
                <a:spcPts val="3400"/>
              </a:lnSpc>
              <a:spcBef>
                <a:spcPct val="0"/>
              </a:spcBef>
            </a:pPr>
            <a:r>
              <a:rPr lang="en-US" sz="2000">
                <a:solidFill>
                  <a:srgbClr val="FFFFFF"/>
                </a:solidFill>
                <a:latin typeface="Poppins"/>
                <a:ea typeface="Poppins"/>
                <a:cs typeface="Poppins"/>
                <a:sym typeface="Poppins"/>
              </a:rPr>
              <a:t>The clustering results revealed distinct segments within the dataset, providing insights into different seller profiles and their performance. Recommendations were made for targeted marketing strategies based on these segments.</a:t>
            </a:r>
          </a:p>
        </p:txBody>
      </p:sp>
      <p:sp>
        <p:nvSpPr>
          <p:cNvPr name="TextBox 19" id="19"/>
          <p:cNvSpPr txBox="true"/>
          <p:nvPr/>
        </p:nvSpPr>
        <p:spPr>
          <a:xfrm rot="0">
            <a:off x="8921246" y="7189497"/>
            <a:ext cx="9218970" cy="405765"/>
          </a:xfrm>
          <a:prstGeom prst="rect">
            <a:avLst/>
          </a:prstGeom>
        </p:spPr>
        <p:txBody>
          <a:bodyPr anchor="t" rtlCol="false" tIns="0" lIns="0" bIns="0" rIns="0">
            <a:spAutoFit/>
          </a:bodyPr>
          <a:lstStyle/>
          <a:p>
            <a:pPr algn="ctr">
              <a:lnSpc>
                <a:spcPts val="2879"/>
              </a:lnSpc>
            </a:pPr>
            <a:r>
              <a:rPr lang="en-US" b="true" sz="3000" spc="-89">
                <a:solidFill>
                  <a:srgbClr val="F7B222"/>
                </a:solidFill>
                <a:latin typeface="Poppins Bold"/>
                <a:ea typeface="Poppins Bold"/>
                <a:cs typeface="Poppins Bold"/>
                <a:sym typeface="Poppins Bold"/>
              </a:rPr>
              <a:t>CHALLANGES AND LIMITATIONS</a:t>
            </a:r>
          </a:p>
        </p:txBody>
      </p:sp>
      <p:sp>
        <p:nvSpPr>
          <p:cNvPr name="TextBox 20" id="20"/>
          <p:cNvSpPr txBox="true"/>
          <p:nvPr/>
        </p:nvSpPr>
        <p:spPr>
          <a:xfrm rot="0">
            <a:off x="9802162" y="7747662"/>
            <a:ext cx="7457138" cy="1711325"/>
          </a:xfrm>
          <a:prstGeom prst="rect">
            <a:avLst/>
          </a:prstGeom>
        </p:spPr>
        <p:txBody>
          <a:bodyPr anchor="t" rtlCol="false" tIns="0" lIns="0" bIns="0" rIns="0">
            <a:spAutoFit/>
          </a:bodyPr>
          <a:lstStyle/>
          <a:p>
            <a:pPr algn="just">
              <a:lnSpc>
                <a:spcPts val="3400"/>
              </a:lnSpc>
              <a:spcBef>
                <a:spcPct val="0"/>
              </a:spcBef>
            </a:pPr>
            <a:r>
              <a:rPr lang="en-US" sz="2000">
                <a:solidFill>
                  <a:srgbClr val="FFFFFF"/>
                </a:solidFill>
                <a:latin typeface="Poppins"/>
                <a:ea typeface="Poppins"/>
                <a:cs typeface="Poppins"/>
                <a:sym typeface="Poppins"/>
              </a:rPr>
              <a:t>Challenges included determining the optimal number of clusters and dealing with variations in data quality. Limitations such as the assumptions of K-means and data constraints were considered in the analysis.</a:t>
            </a:r>
          </a:p>
        </p:txBody>
      </p:sp>
      <p:sp>
        <p:nvSpPr>
          <p:cNvPr name="TextBox 21" id="21"/>
          <p:cNvSpPr txBox="true"/>
          <p:nvPr/>
        </p:nvSpPr>
        <p:spPr>
          <a:xfrm rot="0">
            <a:off x="4441765" y="1312069"/>
            <a:ext cx="9283695" cy="1013988"/>
          </a:xfrm>
          <a:prstGeom prst="rect">
            <a:avLst/>
          </a:prstGeom>
        </p:spPr>
        <p:txBody>
          <a:bodyPr anchor="t" rtlCol="false" tIns="0" lIns="0" bIns="0" rIns="0">
            <a:spAutoFit/>
          </a:bodyPr>
          <a:lstStyle/>
          <a:p>
            <a:pPr algn="ctr">
              <a:lnSpc>
                <a:spcPts val="7036"/>
              </a:lnSpc>
            </a:pPr>
            <a:r>
              <a:rPr lang="en-US" b="true" sz="7329" spc="-219">
                <a:solidFill>
                  <a:srgbClr val="FFFFFF"/>
                </a:solidFill>
                <a:latin typeface="Poppins Bold"/>
                <a:ea typeface="Poppins Bold"/>
                <a:cs typeface="Poppins Bold"/>
                <a:sym typeface="Poppins Bold"/>
              </a:rPr>
              <a:t>METHODOLOGY</a:t>
            </a:r>
          </a:p>
        </p:txBody>
      </p:sp>
      <p:sp>
        <p:nvSpPr>
          <p:cNvPr name="TextBox 22" id="22"/>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50646" y="1800820"/>
            <a:ext cx="14289717" cy="14289717"/>
            <a:chOff x="0" y="0"/>
            <a:chExt cx="812800" cy="812800"/>
          </a:xfrm>
        </p:grpSpPr>
        <p:sp>
          <p:nvSpPr>
            <p:cNvPr name="Freeform 3" id="3"/>
            <p:cNvSpPr/>
            <p:nvPr/>
          </p:nvSpPr>
          <p:spPr>
            <a:xfrm flipH="false" flipV="false" rot="0">
              <a:off x="9091" y="9091"/>
              <a:ext cx="794619" cy="794619"/>
            </a:xfrm>
            <a:custGeom>
              <a:avLst/>
              <a:gdLst/>
              <a:ahLst/>
              <a:cxnLst/>
              <a:rect r="r" b="b" t="t" l="l"/>
              <a:pathLst>
                <a:path h="794619" w="794619">
                  <a:moveTo>
                    <a:pt x="417613" y="11213"/>
                  </a:moveTo>
                  <a:lnTo>
                    <a:pt x="783405" y="377005"/>
                  </a:lnTo>
                  <a:cubicBezTo>
                    <a:pt x="794619" y="388218"/>
                    <a:pt x="794619" y="406399"/>
                    <a:pt x="783405" y="417613"/>
                  </a:cubicBezTo>
                  <a:lnTo>
                    <a:pt x="417613" y="783405"/>
                  </a:lnTo>
                  <a:cubicBezTo>
                    <a:pt x="406399" y="794619"/>
                    <a:pt x="388218" y="794619"/>
                    <a:pt x="377005" y="783405"/>
                  </a:cubicBezTo>
                  <a:lnTo>
                    <a:pt x="11213" y="417613"/>
                  </a:lnTo>
                  <a:cubicBezTo>
                    <a:pt x="0" y="406399"/>
                    <a:pt x="0" y="388218"/>
                    <a:pt x="11213" y="377005"/>
                  </a:cubicBezTo>
                  <a:lnTo>
                    <a:pt x="377005" y="11213"/>
                  </a:lnTo>
                  <a:cubicBezTo>
                    <a:pt x="388218" y="0"/>
                    <a:pt x="406399" y="0"/>
                    <a:pt x="417613" y="11213"/>
                  </a:cubicBezTo>
                  <a:close/>
                </a:path>
              </a:pathLst>
            </a:custGeom>
            <a:solidFill>
              <a:srgbClr val="0A1E22"/>
            </a:solidFill>
          </p:spPr>
        </p:sp>
        <p:sp>
          <p:nvSpPr>
            <p:cNvPr name="TextBox 4" id="4"/>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9505264" y="1451230"/>
            <a:ext cx="8064050" cy="8064050"/>
            <a:chOff x="0" y="0"/>
            <a:chExt cx="812800" cy="812800"/>
          </a:xfrm>
        </p:grpSpPr>
        <p:sp>
          <p:nvSpPr>
            <p:cNvPr name="Freeform 6" id="6"/>
            <p:cNvSpPr/>
            <p:nvPr/>
          </p:nvSpPr>
          <p:spPr>
            <a:xfrm flipH="false" flipV="false" rot="0">
              <a:off x="21076" y="21076"/>
              <a:ext cx="770647" cy="770647"/>
            </a:xfrm>
            <a:custGeom>
              <a:avLst/>
              <a:gdLst/>
              <a:ahLst/>
              <a:cxnLst/>
              <a:rect r="r" b="b" t="t" l="l"/>
              <a:pathLst>
                <a:path h="770647" w="770647">
                  <a:moveTo>
                    <a:pt x="421304" y="14904"/>
                  </a:moveTo>
                  <a:lnTo>
                    <a:pt x="755744" y="349344"/>
                  </a:lnTo>
                  <a:cubicBezTo>
                    <a:pt x="765287" y="358887"/>
                    <a:pt x="770648" y="371829"/>
                    <a:pt x="770648" y="385324"/>
                  </a:cubicBezTo>
                  <a:cubicBezTo>
                    <a:pt x="770648" y="398819"/>
                    <a:pt x="765287" y="411761"/>
                    <a:pt x="755744" y="421304"/>
                  </a:cubicBezTo>
                  <a:lnTo>
                    <a:pt x="421304" y="755744"/>
                  </a:lnTo>
                  <a:cubicBezTo>
                    <a:pt x="411761" y="765287"/>
                    <a:pt x="398819" y="770648"/>
                    <a:pt x="385324" y="770648"/>
                  </a:cubicBezTo>
                  <a:cubicBezTo>
                    <a:pt x="371829" y="770648"/>
                    <a:pt x="358887" y="765287"/>
                    <a:pt x="349344" y="755744"/>
                  </a:cubicBezTo>
                  <a:lnTo>
                    <a:pt x="14904" y="421304"/>
                  </a:lnTo>
                  <a:cubicBezTo>
                    <a:pt x="5361" y="411761"/>
                    <a:pt x="0" y="398819"/>
                    <a:pt x="0" y="385324"/>
                  </a:cubicBezTo>
                  <a:cubicBezTo>
                    <a:pt x="0" y="371829"/>
                    <a:pt x="5361" y="358887"/>
                    <a:pt x="14904" y="349344"/>
                  </a:cubicBezTo>
                  <a:lnTo>
                    <a:pt x="349344" y="14904"/>
                  </a:lnTo>
                  <a:cubicBezTo>
                    <a:pt x="358887" y="5361"/>
                    <a:pt x="371829" y="0"/>
                    <a:pt x="385324" y="0"/>
                  </a:cubicBezTo>
                  <a:cubicBezTo>
                    <a:pt x="398819" y="0"/>
                    <a:pt x="411761" y="5361"/>
                    <a:pt x="421304" y="14904"/>
                  </a:cubicBezTo>
                  <a:close/>
                </a:path>
              </a:pathLst>
            </a:custGeom>
            <a:blipFill>
              <a:blip r:embed="rId2"/>
              <a:stretch>
                <a:fillRect l="-39173" t="0" r="-39173" b="0"/>
              </a:stretch>
            </a:blipFill>
            <a:ln w="142875" cap="rnd">
              <a:solidFill>
                <a:srgbClr val="F7B222"/>
              </a:solidFill>
              <a:prstDash val="solid"/>
              <a:round/>
            </a:ln>
          </p:spPr>
        </p:sp>
      </p:grpSp>
      <p:grpSp>
        <p:nvGrpSpPr>
          <p:cNvPr name="Group 7" id="7"/>
          <p:cNvGrpSpPr/>
          <p:nvPr/>
        </p:nvGrpSpPr>
        <p:grpSpPr>
          <a:xfrm rot="0">
            <a:off x="16964057" y="1155987"/>
            <a:ext cx="295243" cy="29524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9" id="9"/>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grpSp>
        <p:nvGrpSpPr>
          <p:cNvPr name="Group 10" id="10"/>
          <p:cNvGrpSpPr/>
          <p:nvPr/>
        </p:nvGrpSpPr>
        <p:grpSpPr>
          <a:xfrm rot="0">
            <a:off x="3977708" y="3866943"/>
            <a:ext cx="3371205" cy="406040"/>
            <a:chOff x="0" y="0"/>
            <a:chExt cx="887889" cy="106941"/>
          </a:xfrm>
        </p:grpSpPr>
        <p:sp>
          <p:nvSpPr>
            <p:cNvPr name="Freeform 11" id="11"/>
            <p:cNvSpPr/>
            <p:nvPr/>
          </p:nvSpPr>
          <p:spPr>
            <a:xfrm flipH="false" flipV="false" rot="0">
              <a:off x="0" y="0"/>
              <a:ext cx="887889" cy="106941"/>
            </a:xfrm>
            <a:custGeom>
              <a:avLst/>
              <a:gdLst/>
              <a:ahLst/>
              <a:cxnLst/>
              <a:rect r="r" b="b" t="t" l="l"/>
              <a:pathLst>
                <a:path h="106941" w="887889">
                  <a:moveTo>
                    <a:pt x="53470" y="0"/>
                  </a:moveTo>
                  <a:lnTo>
                    <a:pt x="834419" y="0"/>
                  </a:lnTo>
                  <a:cubicBezTo>
                    <a:pt x="863950" y="0"/>
                    <a:pt x="887889" y="23939"/>
                    <a:pt x="887889" y="53470"/>
                  </a:cubicBezTo>
                  <a:lnTo>
                    <a:pt x="887889" y="53470"/>
                  </a:lnTo>
                  <a:cubicBezTo>
                    <a:pt x="887889" y="67652"/>
                    <a:pt x="882256" y="81252"/>
                    <a:pt x="872228" y="91280"/>
                  </a:cubicBezTo>
                  <a:cubicBezTo>
                    <a:pt x="862201" y="101307"/>
                    <a:pt x="848600" y="106941"/>
                    <a:pt x="834419" y="106941"/>
                  </a:cubicBezTo>
                  <a:lnTo>
                    <a:pt x="53470" y="106941"/>
                  </a:lnTo>
                  <a:cubicBezTo>
                    <a:pt x="23939" y="106941"/>
                    <a:pt x="0" y="83001"/>
                    <a:pt x="0" y="53470"/>
                  </a:cubicBezTo>
                  <a:lnTo>
                    <a:pt x="0" y="53470"/>
                  </a:lnTo>
                  <a:cubicBezTo>
                    <a:pt x="0" y="23939"/>
                    <a:pt x="23939" y="0"/>
                    <a:pt x="53470" y="0"/>
                  </a:cubicBezTo>
                  <a:close/>
                </a:path>
              </a:pathLst>
            </a:custGeom>
            <a:solidFill>
              <a:srgbClr val="F7B222"/>
            </a:solidFill>
          </p:spPr>
        </p:sp>
        <p:sp>
          <p:nvSpPr>
            <p:cNvPr name="TextBox 12" id="12"/>
            <p:cNvSpPr txBox="true"/>
            <p:nvPr/>
          </p:nvSpPr>
          <p:spPr>
            <a:xfrm>
              <a:off x="0" y="-123825"/>
              <a:ext cx="887889" cy="230766"/>
            </a:xfrm>
            <a:prstGeom prst="rect">
              <a:avLst/>
            </a:prstGeom>
          </p:spPr>
          <p:txBody>
            <a:bodyPr anchor="ctr" rtlCol="false" tIns="50800" lIns="50800" bIns="50800" rIns="50800"/>
            <a:lstStyle/>
            <a:p>
              <a:pPr algn="ctr">
                <a:lnSpc>
                  <a:spcPts val="3910"/>
                </a:lnSpc>
              </a:pPr>
            </a:p>
          </p:txBody>
        </p:sp>
      </p:grpSp>
      <p:grpSp>
        <p:nvGrpSpPr>
          <p:cNvPr name="Group 13" id="13"/>
          <p:cNvGrpSpPr/>
          <p:nvPr/>
        </p:nvGrpSpPr>
        <p:grpSpPr>
          <a:xfrm rot="0">
            <a:off x="3977708" y="5637772"/>
            <a:ext cx="3371205" cy="406040"/>
            <a:chOff x="0" y="0"/>
            <a:chExt cx="887889" cy="106941"/>
          </a:xfrm>
        </p:grpSpPr>
        <p:sp>
          <p:nvSpPr>
            <p:cNvPr name="Freeform 14" id="14"/>
            <p:cNvSpPr/>
            <p:nvPr/>
          </p:nvSpPr>
          <p:spPr>
            <a:xfrm flipH="false" flipV="false" rot="0">
              <a:off x="0" y="0"/>
              <a:ext cx="887889" cy="106941"/>
            </a:xfrm>
            <a:custGeom>
              <a:avLst/>
              <a:gdLst/>
              <a:ahLst/>
              <a:cxnLst/>
              <a:rect r="r" b="b" t="t" l="l"/>
              <a:pathLst>
                <a:path h="106941" w="887889">
                  <a:moveTo>
                    <a:pt x="53470" y="0"/>
                  </a:moveTo>
                  <a:lnTo>
                    <a:pt x="834419" y="0"/>
                  </a:lnTo>
                  <a:cubicBezTo>
                    <a:pt x="863950" y="0"/>
                    <a:pt x="887889" y="23939"/>
                    <a:pt x="887889" y="53470"/>
                  </a:cubicBezTo>
                  <a:lnTo>
                    <a:pt x="887889" y="53470"/>
                  </a:lnTo>
                  <a:cubicBezTo>
                    <a:pt x="887889" y="67652"/>
                    <a:pt x="882256" y="81252"/>
                    <a:pt x="872228" y="91280"/>
                  </a:cubicBezTo>
                  <a:cubicBezTo>
                    <a:pt x="862201" y="101307"/>
                    <a:pt x="848600" y="106941"/>
                    <a:pt x="834419" y="106941"/>
                  </a:cubicBezTo>
                  <a:lnTo>
                    <a:pt x="53470" y="106941"/>
                  </a:lnTo>
                  <a:cubicBezTo>
                    <a:pt x="23939" y="106941"/>
                    <a:pt x="0" y="83001"/>
                    <a:pt x="0" y="53470"/>
                  </a:cubicBezTo>
                  <a:lnTo>
                    <a:pt x="0" y="53470"/>
                  </a:lnTo>
                  <a:cubicBezTo>
                    <a:pt x="0" y="23939"/>
                    <a:pt x="23939" y="0"/>
                    <a:pt x="53470" y="0"/>
                  </a:cubicBezTo>
                  <a:close/>
                </a:path>
              </a:pathLst>
            </a:custGeom>
            <a:solidFill>
              <a:srgbClr val="F7B222"/>
            </a:solidFill>
          </p:spPr>
        </p:sp>
        <p:sp>
          <p:nvSpPr>
            <p:cNvPr name="TextBox 15" id="15"/>
            <p:cNvSpPr txBox="true"/>
            <p:nvPr/>
          </p:nvSpPr>
          <p:spPr>
            <a:xfrm>
              <a:off x="0" y="-123825"/>
              <a:ext cx="887889" cy="230766"/>
            </a:xfrm>
            <a:prstGeom prst="rect">
              <a:avLst/>
            </a:prstGeom>
          </p:spPr>
          <p:txBody>
            <a:bodyPr anchor="ctr" rtlCol="false" tIns="50800" lIns="50800" bIns="50800" rIns="50800"/>
            <a:lstStyle/>
            <a:p>
              <a:pPr algn="ctr">
                <a:lnSpc>
                  <a:spcPts val="3910"/>
                </a:lnSpc>
              </a:pPr>
            </a:p>
          </p:txBody>
        </p:sp>
      </p:grpSp>
      <p:grpSp>
        <p:nvGrpSpPr>
          <p:cNvPr name="Group 16" id="16"/>
          <p:cNvGrpSpPr/>
          <p:nvPr/>
        </p:nvGrpSpPr>
        <p:grpSpPr>
          <a:xfrm rot="0">
            <a:off x="3977708" y="7437175"/>
            <a:ext cx="3371205" cy="406040"/>
            <a:chOff x="0" y="0"/>
            <a:chExt cx="887889" cy="106941"/>
          </a:xfrm>
        </p:grpSpPr>
        <p:sp>
          <p:nvSpPr>
            <p:cNvPr name="Freeform 17" id="17"/>
            <p:cNvSpPr/>
            <p:nvPr/>
          </p:nvSpPr>
          <p:spPr>
            <a:xfrm flipH="false" flipV="false" rot="0">
              <a:off x="0" y="0"/>
              <a:ext cx="887889" cy="106941"/>
            </a:xfrm>
            <a:custGeom>
              <a:avLst/>
              <a:gdLst/>
              <a:ahLst/>
              <a:cxnLst/>
              <a:rect r="r" b="b" t="t" l="l"/>
              <a:pathLst>
                <a:path h="106941" w="887889">
                  <a:moveTo>
                    <a:pt x="53470" y="0"/>
                  </a:moveTo>
                  <a:lnTo>
                    <a:pt x="834419" y="0"/>
                  </a:lnTo>
                  <a:cubicBezTo>
                    <a:pt x="863950" y="0"/>
                    <a:pt x="887889" y="23939"/>
                    <a:pt x="887889" y="53470"/>
                  </a:cubicBezTo>
                  <a:lnTo>
                    <a:pt x="887889" y="53470"/>
                  </a:lnTo>
                  <a:cubicBezTo>
                    <a:pt x="887889" y="67652"/>
                    <a:pt x="882256" y="81252"/>
                    <a:pt x="872228" y="91280"/>
                  </a:cubicBezTo>
                  <a:cubicBezTo>
                    <a:pt x="862201" y="101307"/>
                    <a:pt x="848600" y="106941"/>
                    <a:pt x="834419" y="106941"/>
                  </a:cubicBezTo>
                  <a:lnTo>
                    <a:pt x="53470" y="106941"/>
                  </a:lnTo>
                  <a:cubicBezTo>
                    <a:pt x="23939" y="106941"/>
                    <a:pt x="0" y="83001"/>
                    <a:pt x="0" y="53470"/>
                  </a:cubicBezTo>
                  <a:lnTo>
                    <a:pt x="0" y="53470"/>
                  </a:lnTo>
                  <a:cubicBezTo>
                    <a:pt x="0" y="23939"/>
                    <a:pt x="23939" y="0"/>
                    <a:pt x="53470" y="0"/>
                  </a:cubicBezTo>
                  <a:close/>
                </a:path>
              </a:pathLst>
            </a:custGeom>
            <a:solidFill>
              <a:srgbClr val="F7B222"/>
            </a:solidFill>
          </p:spPr>
        </p:sp>
        <p:sp>
          <p:nvSpPr>
            <p:cNvPr name="TextBox 18" id="18"/>
            <p:cNvSpPr txBox="true"/>
            <p:nvPr/>
          </p:nvSpPr>
          <p:spPr>
            <a:xfrm>
              <a:off x="0" y="-123825"/>
              <a:ext cx="887889" cy="230766"/>
            </a:xfrm>
            <a:prstGeom prst="rect">
              <a:avLst/>
            </a:prstGeom>
          </p:spPr>
          <p:txBody>
            <a:bodyPr anchor="ctr" rtlCol="false" tIns="50800" lIns="50800" bIns="50800" rIns="50800"/>
            <a:lstStyle/>
            <a:p>
              <a:pPr algn="ctr">
                <a:lnSpc>
                  <a:spcPts val="3910"/>
                </a:lnSpc>
              </a:pPr>
            </a:p>
          </p:txBody>
        </p:sp>
      </p:grpSp>
      <p:sp>
        <p:nvSpPr>
          <p:cNvPr name="Freeform 19" id="19"/>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3"/>
            <a:stretch>
              <a:fillRect l="-8103" t="0" r="-8103" b="0"/>
            </a:stretch>
          </a:blipFill>
        </p:spPr>
      </p:sp>
      <p:sp>
        <p:nvSpPr>
          <p:cNvPr name="TextBox 20" id="20"/>
          <p:cNvSpPr txBox="true"/>
          <p:nvPr/>
        </p:nvSpPr>
        <p:spPr>
          <a:xfrm rot="0">
            <a:off x="687262" y="2070173"/>
            <a:ext cx="9659235" cy="1013988"/>
          </a:xfrm>
          <a:prstGeom prst="rect">
            <a:avLst/>
          </a:prstGeom>
        </p:spPr>
        <p:txBody>
          <a:bodyPr anchor="t" rtlCol="false" tIns="0" lIns="0" bIns="0" rIns="0">
            <a:spAutoFit/>
          </a:bodyPr>
          <a:lstStyle/>
          <a:p>
            <a:pPr algn="ctr">
              <a:lnSpc>
                <a:spcPts val="7036"/>
              </a:lnSpc>
            </a:pPr>
            <a:r>
              <a:rPr lang="en-US" b="true" sz="7329" spc="-219">
                <a:solidFill>
                  <a:srgbClr val="0A1E22"/>
                </a:solidFill>
                <a:latin typeface="Poppins Bold"/>
                <a:ea typeface="Poppins Bold"/>
                <a:cs typeface="Poppins Bold"/>
                <a:sym typeface="Poppins Bold"/>
              </a:rPr>
              <a:t>ANALYSIS  &amp; RESULTS</a:t>
            </a:r>
          </a:p>
        </p:txBody>
      </p:sp>
      <p:sp>
        <p:nvSpPr>
          <p:cNvPr name="TextBox 21" id="21"/>
          <p:cNvSpPr txBox="true"/>
          <p:nvPr/>
        </p:nvSpPr>
        <p:spPr>
          <a:xfrm rot="0">
            <a:off x="323678" y="4250297"/>
            <a:ext cx="10022818" cy="968375"/>
          </a:xfrm>
          <a:prstGeom prst="rect">
            <a:avLst/>
          </a:prstGeom>
        </p:spPr>
        <p:txBody>
          <a:bodyPr anchor="t" rtlCol="false" tIns="0" lIns="0" bIns="0" rIns="0">
            <a:spAutoFit/>
          </a:bodyPr>
          <a:lstStyle/>
          <a:p>
            <a:pPr algn="ctr" marL="0" indent="0" lvl="0">
              <a:lnSpc>
                <a:spcPts val="3910"/>
              </a:lnSpc>
              <a:spcBef>
                <a:spcPct val="0"/>
              </a:spcBef>
            </a:pPr>
            <a:r>
              <a:rPr lang="en-US" sz="2300" spc="324">
                <a:solidFill>
                  <a:srgbClr val="0A1E22"/>
                </a:solidFill>
                <a:latin typeface="Poppins"/>
                <a:ea typeface="Poppins"/>
                <a:cs typeface="Poppins"/>
                <a:sym typeface="Poppins"/>
              </a:rPr>
              <a:t>THE NUMBER OF LIKES TO A SHARED CONTENT TOPPED AMONG ALL THE ENGAGAMENT PARAMETERS</a:t>
            </a:r>
          </a:p>
        </p:txBody>
      </p:sp>
      <p:sp>
        <p:nvSpPr>
          <p:cNvPr name="TextBox 22" id="22"/>
          <p:cNvSpPr txBox="true"/>
          <p:nvPr/>
        </p:nvSpPr>
        <p:spPr>
          <a:xfrm rot="0">
            <a:off x="3840737" y="3920522"/>
            <a:ext cx="3645148" cy="352461"/>
          </a:xfrm>
          <a:prstGeom prst="rect">
            <a:avLst/>
          </a:prstGeom>
        </p:spPr>
        <p:txBody>
          <a:bodyPr anchor="t" rtlCol="false" tIns="0" lIns="0" bIns="0" rIns="0">
            <a:spAutoFit/>
          </a:bodyPr>
          <a:lstStyle/>
          <a:p>
            <a:pPr algn="ctr">
              <a:lnSpc>
                <a:spcPts val="2401"/>
              </a:lnSpc>
            </a:pPr>
            <a:r>
              <a:rPr lang="en-US" b="true" sz="2501">
                <a:solidFill>
                  <a:srgbClr val="0A1E22"/>
                </a:solidFill>
                <a:latin typeface="Poppins Bold"/>
                <a:ea typeface="Poppins Bold"/>
                <a:cs typeface="Poppins Bold"/>
                <a:sym typeface="Poppins Bold"/>
              </a:rPr>
              <a:t>MOST ENGAGEMENT</a:t>
            </a:r>
          </a:p>
        </p:txBody>
      </p:sp>
      <p:sp>
        <p:nvSpPr>
          <p:cNvPr name="TextBox 23" id="23"/>
          <p:cNvSpPr txBox="true"/>
          <p:nvPr/>
        </p:nvSpPr>
        <p:spPr>
          <a:xfrm rot="0">
            <a:off x="323678" y="6021125"/>
            <a:ext cx="10022818" cy="968375"/>
          </a:xfrm>
          <a:prstGeom prst="rect">
            <a:avLst/>
          </a:prstGeom>
        </p:spPr>
        <p:txBody>
          <a:bodyPr anchor="t" rtlCol="false" tIns="0" lIns="0" bIns="0" rIns="0">
            <a:spAutoFit/>
          </a:bodyPr>
          <a:lstStyle/>
          <a:p>
            <a:pPr algn="ctr" marL="0" indent="0" lvl="0">
              <a:lnSpc>
                <a:spcPts val="3910"/>
              </a:lnSpc>
              <a:spcBef>
                <a:spcPct val="0"/>
              </a:spcBef>
            </a:pPr>
            <a:r>
              <a:rPr lang="en-US" sz="2300" spc="324">
                <a:solidFill>
                  <a:srgbClr val="0A1E22"/>
                </a:solidFill>
                <a:latin typeface="Poppins"/>
                <a:ea typeface="Poppins"/>
                <a:cs typeface="Poppins"/>
                <a:sym typeface="Poppins"/>
              </a:rPr>
              <a:t>THERE WERE 4 TYPES OF CONTENT SHARED IN ORDER TO ATTRACT AND BRING IN MORE &amp; MORE CUSTOMERS</a:t>
            </a:r>
          </a:p>
        </p:txBody>
      </p:sp>
      <p:sp>
        <p:nvSpPr>
          <p:cNvPr name="TextBox 24" id="24"/>
          <p:cNvSpPr txBox="true"/>
          <p:nvPr/>
        </p:nvSpPr>
        <p:spPr>
          <a:xfrm rot="0">
            <a:off x="3840737" y="5691351"/>
            <a:ext cx="3645148" cy="352461"/>
          </a:xfrm>
          <a:prstGeom prst="rect">
            <a:avLst/>
          </a:prstGeom>
        </p:spPr>
        <p:txBody>
          <a:bodyPr anchor="t" rtlCol="false" tIns="0" lIns="0" bIns="0" rIns="0">
            <a:spAutoFit/>
          </a:bodyPr>
          <a:lstStyle/>
          <a:p>
            <a:pPr algn="ctr">
              <a:lnSpc>
                <a:spcPts val="2401"/>
              </a:lnSpc>
            </a:pPr>
            <a:r>
              <a:rPr lang="en-US" b="true" sz="2501">
                <a:solidFill>
                  <a:srgbClr val="0A1E22"/>
                </a:solidFill>
                <a:latin typeface="Poppins Bold"/>
                <a:ea typeface="Poppins Bold"/>
                <a:cs typeface="Poppins Bold"/>
                <a:sym typeface="Poppins Bold"/>
              </a:rPr>
              <a:t>SHARED CONTENT</a:t>
            </a:r>
          </a:p>
        </p:txBody>
      </p:sp>
      <p:sp>
        <p:nvSpPr>
          <p:cNvPr name="TextBox 25" id="25"/>
          <p:cNvSpPr txBox="true"/>
          <p:nvPr/>
        </p:nvSpPr>
        <p:spPr>
          <a:xfrm rot="0">
            <a:off x="323678" y="7820529"/>
            <a:ext cx="10022818" cy="1463675"/>
          </a:xfrm>
          <a:prstGeom prst="rect">
            <a:avLst/>
          </a:prstGeom>
        </p:spPr>
        <p:txBody>
          <a:bodyPr anchor="t" rtlCol="false" tIns="0" lIns="0" bIns="0" rIns="0">
            <a:spAutoFit/>
          </a:bodyPr>
          <a:lstStyle/>
          <a:p>
            <a:pPr algn="ctr" marL="0" indent="0" lvl="0">
              <a:lnSpc>
                <a:spcPts val="3910"/>
              </a:lnSpc>
              <a:spcBef>
                <a:spcPct val="0"/>
              </a:spcBef>
            </a:pPr>
            <a:r>
              <a:rPr lang="en-US" sz="2300" spc="324">
                <a:solidFill>
                  <a:srgbClr val="0A1E22"/>
                </a:solidFill>
                <a:latin typeface="Poppins"/>
                <a:ea typeface="Poppins"/>
                <a:cs typeface="Poppins"/>
                <a:sym typeface="Poppins"/>
              </a:rPr>
              <a:t>AMONG ALL THE FOUR CATEGORIES OF CONTENTS, VIDEOS BROUGHT IN MOST ENGAGEMENT ALL THE POSSIBLE WAYS OF ENGAGEMENT.</a:t>
            </a:r>
          </a:p>
        </p:txBody>
      </p:sp>
      <p:sp>
        <p:nvSpPr>
          <p:cNvPr name="TextBox 26" id="26"/>
          <p:cNvSpPr txBox="true"/>
          <p:nvPr/>
        </p:nvSpPr>
        <p:spPr>
          <a:xfrm rot="0">
            <a:off x="3840737" y="7490754"/>
            <a:ext cx="3645148" cy="352461"/>
          </a:xfrm>
          <a:prstGeom prst="rect">
            <a:avLst/>
          </a:prstGeom>
        </p:spPr>
        <p:txBody>
          <a:bodyPr anchor="t" rtlCol="false" tIns="0" lIns="0" bIns="0" rIns="0">
            <a:spAutoFit/>
          </a:bodyPr>
          <a:lstStyle/>
          <a:p>
            <a:pPr algn="ctr">
              <a:lnSpc>
                <a:spcPts val="2401"/>
              </a:lnSpc>
            </a:pPr>
            <a:r>
              <a:rPr lang="en-US" b="true" sz="2501">
                <a:solidFill>
                  <a:srgbClr val="0A1E22"/>
                </a:solidFill>
                <a:latin typeface="Poppins Bold"/>
                <a:ea typeface="Poppins Bold"/>
                <a:cs typeface="Poppins Bold"/>
                <a:sym typeface="Poppins Bold"/>
              </a:rPr>
              <a:t>MOST REACH</a:t>
            </a:r>
          </a:p>
        </p:txBody>
      </p:sp>
      <p:sp>
        <p:nvSpPr>
          <p:cNvPr name="TextBox 27" id="27"/>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000000"/>
                </a:solidFill>
                <a:latin typeface="Poppins Bold"/>
                <a:ea typeface="Poppins Bold"/>
                <a:cs typeface="Poppins Bold"/>
                <a:sym typeface="Poppins Bold"/>
              </a:rPr>
              <a:t>FINLATICS</a:t>
            </a:r>
          </a:p>
          <a:p>
            <a:pPr algn="l">
              <a:lnSpc>
                <a:spcPts val="768"/>
              </a:lnSpc>
            </a:pPr>
            <a:r>
              <a:rPr lang="en-US" sz="800" b="true">
                <a:solidFill>
                  <a:srgbClr val="000000"/>
                </a:solidFill>
                <a:latin typeface="Poppins Bold"/>
                <a:ea typeface="Poppins Bold"/>
                <a:cs typeface="Poppins Bold"/>
                <a:sym typeface="Poppins Bold"/>
              </a:rPr>
              <a:t>ENABLING LEARNING AND INSIGHTS</a:t>
            </a:r>
          </a:p>
        </p:txBody>
      </p:sp>
      <p:sp>
        <p:nvSpPr>
          <p:cNvPr name="TextBox 28" id="28"/>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000000"/>
                </a:solidFill>
                <a:latin typeface="Poppins"/>
                <a:ea typeface="Poppins"/>
                <a:cs typeface="Poppins"/>
                <a:sym typeface="Poppins"/>
              </a:rPr>
              <a:t>9 SEPTEMBER 2024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C252A"/>
        </a:solidFill>
      </p:bgPr>
    </p:bg>
    <p:spTree>
      <p:nvGrpSpPr>
        <p:cNvPr id="1" name=""/>
        <p:cNvGrpSpPr/>
        <p:nvPr/>
      </p:nvGrpSpPr>
      <p:grpSpPr>
        <a:xfrm>
          <a:off x="0" y="0"/>
          <a:ext cx="0" cy="0"/>
          <a:chOff x="0" y="0"/>
          <a:chExt cx="0" cy="0"/>
        </a:xfrm>
      </p:grpSpPr>
      <p:grpSp>
        <p:nvGrpSpPr>
          <p:cNvPr name="Group 2" id="2"/>
          <p:cNvGrpSpPr/>
          <p:nvPr/>
        </p:nvGrpSpPr>
        <p:grpSpPr>
          <a:xfrm rot="0">
            <a:off x="11274528" y="-6754408"/>
            <a:ext cx="11334656" cy="11334656"/>
            <a:chOff x="0" y="0"/>
            <a:chExt cx="812800" cy="812800"/>
          </a:xfrm>
        </p:grpSpPr>
        <p:sp>
          <p:nvSpPr>
            <p:cNvPr name="Freeform 3" id="3"/>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4" id="4"/>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964057" y="1155987"/>
            <a:ext cx="295243" cy="2952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9700"/>
            </a:solidFill>
          </p:spPr>
        </p:sp>
        <p:sp>
          <p:nvSpPr>
            <p:cNvPr name="TextBox 7" id="7"/>
            <p:cNvSpPr txBox="true"/>
            <p:nvPr/>
          </p:nvSpPr>
          <p:spPr>
            <a:xfrm>
              <a:off x="76200" y="-47625"/>
              <a:ext cx="660400" cy="784225"/>
            </a:xfrm>
            <a:prstGeom prst="rect">
              <a:avLst/>
            </a:prstGeom>
          </p:spPr>
          <p:txBody>
            <a:bodyPr anchor="ctr" rtlCol="false" tIns="50800" lIns="50800" bIns="50800" rIns="50800"/>
            <a:lstStyle/>
            <a:p>
              <a:pPr algn="ctr">
                <a:lnSpc>
                  <a:spcPts val="3910"/>
                </a:lnSpc>
              </a:pPr>
            </a:p>
          </p:txBody>
        </p:sp>
      </p:grpSp>
      <p:grpSp>
        <p:nvGrpSpPr>
          <p:cNvPr name="Group 8" id="8"/>
          <p:cNvGrpSpPr/>
          <p:nvPr/>
        </p:nvGrpSpPr>
        <p:grpSpPr>
          <a:xfrm rot="0">
            <a:off x="-2943941" y="4200494"/>
            <a:ext cx="11334656" cy="11334656"/>
            <a:chOff x="0" y="0"/>
            <a:chExt cx="812800" cy="812800"/>
          </a:xfrm>
        </p:grpSpPr>
        <p:sp>
          <p:nvSpPr>
            <p:cNvPr name="Freeform 9" id="9"/>
            <p:cNvSpPr/>
            <p:nvPr/>
          </p:nvSpPr>
          <p:spPr>
            <a:xfrm flipH="false" flipV="false" rot="0">
              <a:off x="11460" y="11460"/>
              <a:ext cx="789879" cy="789879"/>
            </a:xfrm>
            <a:custGeom>
              <a:avLst/>
              <a:gdLst/>
              <a:ahLst/>
              <a:cxnLst/>
              <a:rect r="r" b="b" t="t" l="l"/>
              <a:pathLst>
                <a:path h="789879" w="789879">
                  <a:moveTo>
                    <a:pt x="420538" y="14138"/>
                  </a:moveTo>
                  <a:lnTo>
                    <a:pt x="775742" y="369342"/>
                  </a:lnTo>
                  <a:cubicBezTo>
                    <a:pt x="789880" y="383480"/>
                    <a:pt x="789880" y="406400"/>
                    <a:pt x="775742" y="420538"/>
                  </a:cubicBezTo>
                  <a:lnTo>
                    <a:pt x="420538" y="775742"/>
                  </a:lnTo>
                  <a:cubicBezTo>
                    <a:pt x="406400" y="789880"/>
                    <a:pt x="383480" y="789880"/>
                    <a:pt x="369342" y="775742"/>
                  </a:cubicBezTo>
                  <a:lnTo>
                    <a:pt x="14138" y="420538"/>
                  </a:lnTo>
                  <a:cubicBezTo>
                    <a:pt x="0" y="406400"/>
                    <a:pt x="0" y="383480"/>
                    <a:pt x="14138" y="369342"/>
                  </a:cubicBezTo>
                  <a:lnTo>
                    <a:pt x="369342" y="14138"/>
                  </a:lnTo>
                  <a:cubicBezTo>
                    <a:pt x="383480" y="0"/>
                    <a:pt x="406400" y="0"/>
                    <a:pt x="420538" y="14138"/>
                  </a:cubicBezTo>
                  <a:close/>
                </a:path>
              </a:pathLst>
            </a:custGeom>
            <a:solidFill>
              <a:srgbClr val="0A1E22"/>
            </a:solidFill>
          </p:spPr>
        </p:sp>
        <p:sp>
          <p:nvSpPr>
            <p:cNvPr name="TextBox 10" id="10"/>
            <p:cNvSpPr txBox="true"/>
            <p:nvPr/>
          </p:nvSpPr>
          <p:spPr>
            <a:xfrm>
              <a:off x="139700" y="82550"/>
              <a:ext cx="533400" cy="590550"/>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946184" y="3507452"/>
            <a:ext cx="3999109" cy="3999109"/>
            <a:chOff x="0" y="0"/>
            <a:chExt cx="812800" cy="812800"/>
          </a:xfrm>
        </p:grpSpPr>
        <p:sp>
          <p:nvSpPr>
            <p:cNvPr name="Freeform 12" id="12"/>
            <p:cNvSpPr/>
            <p:nvPr/>
          </p:nvSpPr>
          <p:spPr>
            <a:xfrm flipH="false" flipV="false" rot="0">
              <a:off x="32482" y="32482"/>
              <a:ext cx="747835" cy="747835"/>
            </a:xfrm>
            <a:custGeom>
              <a:avLst/>
              <a:gdLst/>
              <a:ahLst/>
              <a:cxnLst/>
              <a:rect r="r" b="b" t="t" l="l"/>
              <a:pathLst>
                <a:path h="747835" w="747835">
                  <a:moveTo>
                    <a:pt x="446469" y="40069"/>
                  </a:moveTo>
                  <a:lnTo>
                    <a:pt x="707767" y="301367"/>
                  </a:lnTo>
                  <a:cubicBezTo>
                    <a:pt x="747836" y="341436"/>
                    <a:pt x="747836" y="406400"/>
                    <a:pt x="707767" y="446469"/>
                  </a:cubicBezTo>
                  <a:lnTo>
                    <a:pt x="446469" y="707767"/>
                  </a:lnTo>
                  <a:cubicBezTo>
                    <a:pt x="406400" y="747836"/>
                    <a:pt x="341436" y="747836"/>
                    <a:pt x="301367" y="707767"/>
                  </a:cubicBezTo>
                  <a:lnTo>
                    <a:pt x="40069" y="446469"/>
                  </a:lnTo>
                  <a:cubicBezTo>
                    <a:pt x="0" y="406400"/>
                    <a:pt x="0" y="341436"/>
                    <a:pt x="40069" y="301367"/>
                  </a:cubicBezTo>
                  <a:lnTo>
                    <a:pt x="301367" y="40069"/>
                  </a:lnTo>
                  <a:cubicBezTo>
                    <a:pt x="341436" y="0"/>
                    <a:pt x="406400" y="0"/>
                    <a:pt x="446469" y="40069"/>
                  </a:cubicBezTo>
                  <a:close/>
                </a:path>
              </a:pathLst>
            </a:custGeom>
            <a:blipFill>
              <a:blip r:embed="rId2"/>
              <a:stretch>
                <a:fillRect l="-6625" t="-5839" r="-144962" b="-5839"/>
              </a:stretch>
            </a:blipFill>
            <a:ln w="142875" cap="rnd">
              <a:solidFill>
                <a:srgbClr val="F7B222"/>
              </a:solidFill>
              <a:prstDash val="solid"/>
              <a:round/>
            </a:ln>
          </p:spPr>
        </p:sp>
      </p:grpSp>
      <p:grpSp>
        <p:nvGrpSpPr>
          <p:cNvPr name="Group 13" id="13"/>
          <p:cNvGrpSpPr/>
          <p:nvPr/>
        </p:nvGrpSpPr>
        <p:grpSpPr>
          <a:xfrm rot="0">
            <a:off x="7148988" y="3507452"/>
            <a:ext cx="3999109" cy="3999109"/>
            <a:chOff x="0" y="0"/>
            <a:chExt cx="812800" cy="812800"/>
          </a:xfrm>
        </p:grpSpPr>
        <p:sp>
          <p:nvSpPr>
            <p:cNvPr name="Freeform 14" id="14"/>
            <p:cNvSpPr/>
            <p:nvPr/>
          </p:nvSpPr>
          <p:spPr>
            <a:xfrm flipH="false" flipV="false" rot="0">
              <a:off x="32482" y="32482"/>
              <a:ext cx="747835" cy="747835"/>
            </a:xfrm>
            <a:custGeom>
              <a:avLst/>
              <a:gdLst/>
              <a:ahLst/>
              <a:cxnLst/>
              <a:rect r="r" b="b" t="t" l="l"/>
              <a:pathLst>
                <a:path h="747835" w="747835">
                  <a:moveTo>
                    <a:pt x="446469" y="40069"/>
                  </a:moveTo>
                  <a:lnTo>
                    <a:pt x="707767" y="301367"/>
                  </a:lnTo>
                  <a:cubicBezTo>
                    <a:pt x="747836" y="341436"/>
                    <a:pt x="747836" y="406400"/>
                    <a:pt x="707767" y="446469"/>
                  </a:cubicBezTo>
                  <a:lnTo>
                    <a:pt x="446469" y="707767"/>
                  </a:lnTo>
                  <a:cubicBezTo>
                    <a:pt x="406400" y="747836"/>
                    <a:pt x="341436" y="747836"/>
                    <a:pt x="301367" y="707767"/>
                  </a:cubicBezTo>
                  <a:lnTo>
                    <a:pt x="40069" y="446469"/>
                  </a:lnTo>
                  <a:cubicBezTo>
                    <a:pt x="0" y="406400"/>
                    <a:pt x="0" y="341436"/>
                    <a:pt x="40069" y="301367"/>
                  </a:cubicBezTo>
                  <a:lnTo>
                    <a:pt x="301367" y="40069"/>
                  </a:lnTo>
                  <a:cubicBezTo>
                    <a:pt x="341436" y="0"/>
                    <a:pt x="406400" y="0"/>
                    <a:pt x="446469" y="40069"/>
                  </a:cubicBezTo>
                  <a:close/>
                </a:path>
              </a:pathLst>
            </a:custGeom>
            <a:blipFill>
              <a:blip r:embed="rId3"/>
              <a:stretch>
                <a:fillRect l="-58190" t="-5839" r="-49588" b="-10662"/>
              </a:stretch>
            </a:blipFill>
            <a:ln w="142875" cap="rnd">
              <a:solidFill>
                <a:srgbClr val="F7B222"/>
              </a:solidFill>
              <a:prstDash val="solid"/>
              <a:round/>
            </a:ln>
          </p:spPr>
        </p:sp>
      </p:grpSp>
      <p:grpSp>
        <p:nvGrpSpPr>
          <p:cNvPr name="Group 15" id="15"/>
          <p:cNvGrpSpPr/>
          <p:nvPr/>
        </p:nvGrpSpPr>
        <p:grpSpPr>
          <a:xfrm rot="0">
            <a:off x="12402077" y="3507452"/>
            <a:ext cx="3999109" cy="3999109"/>
            <a:chOff x="0" y="0"/>
            <a:chExt cx="812800" cy="812800"/>
          </a:xfrm>
        </p:grpSpPr>
        <p:sp>
          <p:nvSpPr>
            <p:cNvPr name="Freeform 16" id="16"/>
            <p:cNvSpPr/>
            <p:nvPr/>
          </p:nvSpPr>
          <p:spPr>
            <a:xfrm flipH="false" flipV="false" rot="0">
              <a:off x="32482" y="32482"/>
              <a:ext cx="747835" cy="747835"/>
            </a:xfrm>
            <a:custGeom>
              <a:avLst/>
              <a:gdLst/>
              <a:ahLst/>
              <a:cxnLst/>
              <a:rect r="r" b="b" t="t" l="l"/>
              <a:pathLst>
                <a:path h="747835" w="747835">
                  <a:moveTo>
                    <a:pt x="446469" y="40069"/>
                  </a:moveTo>
                  <a:lnTo>
                    <a:pt x="707767" y="301367"/>
                  </a:lnTo>
                  <a:cubicBezTo>
                    <a:pt x="747836" y="341436"/>
                    <a:pt x="747836" y="406400"/>
                    <a:pt x="707767" y="446469"/>
                  </a:cubicBezTo>
                  <a:lnTo>
                    <a:pt x="446469" y="707767"/>
                  </a:lnTo>
                  <a:cubicBezTo>
                    <a:pt x="406400" y="747836"/>
                    <a:pt x="341436" y="747836"/>
                    <a:pt x="301367" y="707767"/>
                  </a:cubicBezTo>
                  <a:lnTo>
                    <a:pt x="40069" y="446469"/>
                  </a:lnTo>
                  <a:cubicBezTo>
                    <a:pt x="0" y="406400"/>
                    <a:pt x="0" y="341436"/>
                    <a:pt x="40069" y="301367"/>
                  </a:cubicBezTo>
                  <a:lnTo>
                    <a:pt x="301367" y="40069"/>
                  </a:lnTo>
                  <a:cubicBezTo>
                    <a:pt x="341436" y="0"/>
                    <a:pt x="406400" y="0"/>
                    <a:pt x="446469" y="40069"/>
                  </a:cubicBezTo>
                  <a:close/>
                </a:path>
              </a:pathLst>
            </a:custGeom>
            <a:blipFill>
              <a:blip r:embed="rId4"/>
              <a:stretch>
                <a:fillRect l="-17991" t="0" r="-17991" b="0"/>
              </a:stretch>
            </a:blipFill>
            <a:ln w="142875" cap="rnd">
              <a:solidFill>
                <a:srgbClr val="F7B222"/>
              </a:solidFill>
              <a:prstDash val="solid"/>
              <a:round/>
            </a:ln>
          </p:spPr>
        </p:sp>
      </p:grpSp>
      <p:sp>
        <p:nvSpPr>
          <p:cNvPr name="Freeform 17" id="17"/>
          <p:cNvSpPr/>
          <p:nvPr/>
        </p:nvSpPr>
        <p:spPr>
          <a:xfrm flipH="false" flipV="false" rot="0">
            <a:off x="1169222" y="977918"/>
            <a:ext cx="620588" cy="651381"/>
          </a:xfrm>
          <a:custGeom>
            <a:avLst/>
            <a:gdLst/>
            <a:ahLst/>
            <a:cxnLst/>
            <a:rect r="r" b="b" t="t" l="l"/>
            <a:pathLst>
              <a:path h="651381" w="620588">
                <a:moveTo>
                  <a:pt x="0" y="0"/>
                </a:moveTo>
                <a:lnTo>
                  <a:pt x="620588" y="0"/>
                </a:lnTo>
                <a:lnTo>
                  <a:pt x="620588" y="651381"/>
                </a:lnTo>
                <a:lnTo>
                  <a:pt x="0" y="651381"/>
                </a:lnTo>
                <a:lnTo>
                  <a:pt x="0" y="0"/>
                </a:lnTo>
                <a:close/>
              </a:path>
            </a:pathLst>
          </a:custGeom>
          <a:blipFill>
            <a:blip r:embed="rId5"/>
            <a:stretch>
              <a:fillRect l="-8103" t="0" r="-8103" b="0"/>
            </a:stretch>
          </a:blipFill>
        </p:spPr>
      </p:sp>
      <p:sp>
        <p:nvSpPr>
          <p:cNvPr name="TextBox 18" id="18"/>
          <p:cNvSpPr txBox="true"/>
          <p:nvPr/>
        </p:nvSpPr>
        <p:spPr>
          <a:xfrm rot="0">
            <a:off x="3927848" y="1575641"/>
            <a:ext cx="10432303" cy="1013988"/>
          </a:xfrm>
          <a:prstGeom prst="rect">
            <a:avLst/>
          </a:prstGeom>
        </p:spPr>
        <p:txBody>
          <a:bodyPr anchor="t" rtlCol="false" tIns="0" lIns="0" bIns="0" rIns="0">
            <a:spAutoFit/>
          </a:bodyPr>
          <a:lstStyle/>
          <a:p>
            <a:pPr algn="ctr">
              <a:lnSpc>
                <a:spcPts val="7036"/>
              </a:lnSpc>
            </a:pPr>
            <a:r>
              <a:rPr lang="en-US" b="true" sz="7329" spc="-219">
                <a:solidFill>
                  <a:srgbClr val="FFFFFF"/>
                </a:solidFill>
                <a:latin typeface="Poppins Bold"/>
                <a:ea typeface="Poppins Bold"/>
                <a:cs typeface="Poppins Bold"/>
                <a:sym typeface="Poppins Bold"/>
              </a:rPr>
              <a:t>INSIGHTS</a:t>
            </a:r>
          </a:p>
        </p:txBody>
      </p:sp>
      <p:sp>
        <p:nvSpPr>
          <p:cNvPr name="TextBox 19" id="19"/>
          <p:cNvSpPr txBox="true"/>
          <p:nvPr/>
        </p:nvSpPr>
        <p:spPr>
          <a:xfrm rot="0">
            <a:off x="1946184" y="7536907"/>
            <a:ext cx="4261056" cy="1958975"/>
          </a:xfrm>
          <a:prstGeom prst="rect">
            <a:avLst/>
          </a:prstGeom>
        </p:spPr>
        <p:txBody>
          <a:bodyPr anchor="t" rtlCol="false" tIns="0" lIns="0" bIns="0" rIns="0">
            <a:spAutoFit/>
          </a:bodyPr>
          <a:lstStyle/>
          <a:p>
            <a:pPr algn="ctr">
              <a:lnSpc>
                <a:spcPts val="3910"/>
              </a:lnSpc>
            </a:pPr>
            <a:r>
              <a:rPr lang="en-US" sz="2300" spc="372">
                <a:solidFill>
                  <a:srgbClr val="F7B222"/>
                </a:solidFill>
                <a:latin typeface="Poppins"/>
                <a:ea typeface="Poppins"/>
                <a:cs typeface="Poppins"/>
                <a:sym typeface="Poppins"/>
              </a:rPr>
              <a:t>PEOPLE TEND TO RESPOND TO A VIDEO CONTENT MORE THAN ANY OTHER CONTENT</a:t>
            </a:r>
          </a:p>
        </p:txBody>
      </p:sp>
      <p:sp>
        <p:nvSpPr>
          <p:cNvPr name="TextBox 20" id="20"/>
          <p:cNvSpPr txBox="true"/>
          <p:nvPr/>
        </p:nvSpPr>
        <p:spPr>
          <a:xfrm rot="0">
            <a:off x="6725629" y="7536907"/>
            <a:ext cx="5096442" cy="1958975"/>
          </a:xfrm>
          <a:prstGeom prst="rect">
            <a:avLst/>
          </a:prstGeom>
        </p:spPr>
        <p:txBody>
          <a:bodyPr anchor="t" rtlCol="false" tIns="0" lIns="0" bIns="0" rIns="0">
            <a:spAutoFit/>
          </a:bodyPr>
          <a:lstStyle/>
          <a:p>
            <a:pPr algn="ctr">
              <a:lnSpc>
                <a:spcPts val="3910"/>
              </a:lnSpc>
            </a:pPr>
            <a:r>
              <a:rPr lang="en-US" sz="2300" spc="372">
                <a:solidFill>
                  <a:srgbClr val="F7B222"/>
                </a:solidFill>
                <a:latin typeface="Poppins"/>
                <a:ea typeface="Poppins"/>
                <a:cs typeface="Poppins"/>
                <a:sym typeface="Poppins"/>
              </a:rPr>
              <a:t>A STATUS UPDATE USUALLY ATTACTS SURPRISINGLY THE MOST NUMBER OF PEOPLE TO LEAVE A REACTION</a:t>
            </a:r>
          </a:p>
        </p:txBody>
      </p:sp>
      <p:sp>
        <p:nvSpPr>
          <p:cNvPr name="TextBox 21" id="21"/>
          <p:cNvSpPr txBox="true"/>
          <p:nvPr/>
        </p:nvSpPr>
        <p:spPr>
          <a:xfrm rot="0">
            <a:off x="12476988" y="7536907"/>
            <a:ext cx="4261056" cy="1958975"/>
          </a:xfrm>
          <a:prstGeom prst="rect">
            <a:avLst/>
          </a:prstGeom>
        </p:spPr>
        <p:txBody>
          <a:bodyPr anchor="t" rtlCol="false" tIns="0" lIns="0" bIns="0" rIns="0">
            <a:spAutoFit/>
          </a:bodyPr>
          <a:lstStyle/>
          <a:p>
            <a:pPr algn="ctr">
              <a:lnSpc>
                <a:spcPts val="3910"/>
              </a:lnSpc>
            </a:pPr>
            <a:r>
              <a:rPr lang="en-US" sz="2300" spc="372">
                <a:solidFill>
                  <a:srgbClr val="F7B222"/>
                </a:solidFill>
                <a:latin typeface="Poppins"/>
                <a:ea typeface="Poppins"/>
                <a:cs typeface="Poppins"/>
                <a:sym typeface="Poppins"/>
              </a:rPr>
              <a:t>LEAVING A LIKE ON A PHOTO IS PREFERRED BY QUITE A NUMBER OF PEOPLE </a:t>
            </a:r>
          </a:p>
        </p:txBody>
      </p:sp>
      <p:sp>
        <p:nvSpPr>
          <p:cNvPr name="TextBox 22" id="22"/>
          <p:cNvSpPr txBox="true"/>
          <p:nvPr/>
        </p:nvSpPr>
        <p:spPr>
          <a:xfrm rot="0">
            <a:off x="1855636" y="1200356"/>
            <a:ext cx="2122073" cy="353836"/>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FINLATICS</a:t>
            </a:r>
          </a:p>
          <a:p>
            <a:pPr algn="l">
              <a:lnSpc>
                <a:spcPts val="768"/>
              </a:lnSpc>
            </a:pPr>
            <a:r>
              <a:rPr lang="en-US" sz="800" b="true">
                <a:solidFill>
                  <a:srgbClr val="FFFFFF"/>
                </a:solidFill>
                <a:latin typeface="Poppins Bold"/>
                <a:ea typeface="Poppins Bold"/>
                <a:cs typeface="Poppins Bold"/>
                <a:sym typeface="Poppins Bold"/>
              </a:rPr>
              <a:t>ENABLING LEARNING AND INSIGHTS</a:t>
            </a:r>
          </a:p>
        </p:txBody>
      </p:sp>
      <p:sp>
        <p:nvSpPr>
          <p:cNvPr name="TextBox 23" id="23"/>
          <p:cNvSpPr txBox="true"/>
          <p:nvPr/>
        </p:nvSpPr>
        <p:spPr>
          <a:xfrm rot="0">
            <a:off x="14360152" y="1122903"/>
            <a:ext cx="2377893"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9 SEPTEMBER 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DAGQKV1RrSQ</dc:identifier>
  <dcterms:modified xsi:type="dcterms:W3CDTF">2011-08-01T06:04:30Z</dcterms:modified>
  <cp:revision>1</cp:revision>
  <dc:title>Green Yellow Modern Weekly Team Updates Presentation</dc:title>
</cp:coreProperties>
</file>